
<file path=[Content_Types].xml><?xml version="1.0" encoding="utf-8"?>
<Types xmlns="http://schemas.openxmlformats.org/package/2006/content-types">
  <Default Extension="bin" ContentType="application/vnd.openxmlformats-officedocument.oleObject"/>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1"/>
  </p:notesMasterIdLst>
  <p:sldIdLst>
    <p:sldId id="531" r:id="rId2"/>
    <p:sldId id="532" r:id="rId3"/>
    <p:sldId id="404" r:id="rId4"/>
    <p:sldId id="534" r:id="rId5"/>
    <p:sldId id="389" r:id="rId6"/>
    <p:sldId id="257" r:id="rId7"/>
    <p:sldId id="406" r:id="rId8"/>
    <p:sldId id="259" r:id="rId9"/>
    <p:sldId id="370" r:id="rId10"/>
    <p:sldId id="260" r:id="rId11"/>
    <p:sldId id="261" r:id="rId12"/>
    <p:sldId id="312" r:id="rId13"/>
    <p:sldId id="263" r:id="rId14"/>
    <p:sldId id="427" r:id="rId15"/>
    <p:sldId id="428" r:id="rId16"/>
    <p:sldId id="265" r:id="rId17"/>
    <p:sldId id="429" r:id="rId18"/>
    <p:sldId id="266" r:id="rId19"/>
    <p:sldId id="268" r:id="rId20"/>
    <p:sldId id="413" r:id="rId21"/>
    <p:sldId id="414" r:id="rId22"/>
    <p:sldId id="426" r:id="rId23"/>
    <p:sldId id="415" r:id="rId24"/>
    <p:sldId id="417" r:id="rId25"/>
    <p:sldId id="418" r:id="rId26"/>
    <p:sldId id="419" r:id="rId27"/>
    <p:sldId id="544" r:id="rId28"/>
    <p:sldId id="420" r:id="rId29"/>
    <p:sldId id="424" r:id="rId30"/>
    <p:sldId id="539" r:id="rId31"/>
    <p:sldId id="421" r:id="rId32"/>
    <p:sldId id="318" r:id="rId33"/>
    <p:sldId id="422" r:id="rId34"/>
    <p:sldId id="541" r:id="rId35"/>
    <p:sldId id="319" r:id="rId36"/>
    <p:sldId id="317" r:id="rId37"/>
    <p:sldId id="320" r:id="rId38"/>
    <p:sldId id="430" r:id="rId39"/>
    <p:sldId id="431" r:id="rId40"/>
  </p:sldIdLst>
  <p:sldSz cx="12192000" cy="6858000"/>
  <p:notesSz cx="7077075" cy="93630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08" autoAdjust="0"/>
    <p:restoredTop sz="75771" autoAdjust="0"/>
  </p:normalViewPr>
  <p:slideViewPr>
    <p:cSldViewPr snapToGrid="0">
      <p:cViewPr varScale="1">
        <p:scale>
          <a:sx n="122" d="100"/>
          <a:sy n="122" d="100"/>
        </p:scale>
        <p:origin x="3912" y="102"/>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image" Target="../media/image1.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5.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16.wmf"/><Relationship Id="rId1" Type="http://schemas.openxmlformats.org/officeDocument/2006/relationships/image" Target="../media/image15.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8.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66733" cy="469779"/>
          </a:xfrm>
          <a:prstGeom prst="rect">
            <a:avLst/>
          </a:prstGeom>
        </p:spPr>
        <p:txBody>
          <a:bodyPr vert="horz" lIns="93932" tIns="46966" rIns="93932" bIns="46966" rtlCol="0"/>
          <a:lstStyle>
            <a:lvl1pPr algn="l">
              <a:defRPr sz="1200"/>
            </a:lvl1pPr>
          </a:lstStyle>
          <a:p>
            <a:endParaRPr lang="en-US"/>
          </a:p>
        </p:txBody>
      </p:sp>
      <p:sp>
        <p:nvSpPr>
          <p:cNvPr id="3" name="Date Placeholder 2"/>
          <p:cNvSpPr>
            <a:spLocks noGrp="1"/>
          </p:cNvSpPr>
          <p:nvPr>
            <p:ph type="dt" idx="1"/>
          </p:nvPr>
        </p:nvSpPr>
        <p:spPr>
          <a:xfrm>
            <a:off x="4008705" y="0"/>
            <a:ext cx="3066733" cy="469779"/>
          </a:xfrm>
          <a:prstGeom prst="rect">
            <a:avLst/>
          </a:prstGeom>
        </p:spPr>
        <p:txBody>
          <a:bodyPr vert="horz" lIns="93932" tIns="46966" rIns="93932" bIns="46966" rtlCol="0"/>
          <a:lstStyle>
            <a:lvl1pPr algn="r">
              <a:defRPr sz="1200"/>
            </a:lvl1pPr>
          </a:lstStyle>
          <a:p>
            <a:fld id="{B88858C5-09E3-4E63-BEBE-CEFB4971C70E}" type="datetimeFigureOut">
              <a:rPr lang="en-US" smtClean="0"/>
              <a:t>4/7/2025</a:t>
            </a:fld>
            <a:endParaRPr lang="en-US"/>
          </a:p>
        </p:txBody>
      </p:sp>
      <p:sp>
        <p:nvSpPr>
          <p:cNvPr id="4" name="Slide Image Placeholder 3"/>
          <p:cNvSpPr>
            <a:spLocks noGrp="1" noRot="1" noChangeAspect="1"/>
          </p:cNvSpPr>
          <p:nvPr>
            <p:ph type="sldImg" idx="2"/>
          </p:nvPr>
        </p:nvSpPr>
        <p:spPr>
          <a:xfrm>
            <a:off x="730250" y="1169988"/>
            <a:ext cx="5616575" cy="3159125"/>
          </a:xfrm>
          <a:prstGeom prst="rect">
            <a:avLst/>
          </a:prstGeom>
          <a:noFill/>
          <a:ln w="12700">
            <a:solidFill>
              <a:prstClr val="black"/>
            </a:solidFill>
          </a:ln>
        </p:spPr>
        <p:txBody>
          <a:bodyPr vert="horz" lIns="93932" tIns="46966" rIns="93932" bIns="46966" rtlCol="0" anchor="ctr"/>
          <a:lstStyle/>
          <a:p>
            <a:endParaRPr lang="en-US"/>
          </a:p>
        </p:txBody>
      </p:sp>
      <p:sp>
        <p:nvSpPr>
          <p:cNvPr id="5" name="Notes Placeholder 4"/>
          <p:cNvSpPr>
            <a:spLocks noGrp="1"/>
          </p:cNvSpPr>
          <p:nvPr>
            <p:ph type="body" sz="quarter" idx="3"/>
          </p:nvPr>
        </p:nvSpPr>
        <p:spPr>
          <a:xfrm>
            <a:off x="707708" y="4505979"/>
            <a:ext cx="5661660" cy="3686711"/>
          </a:xfrm>
          <a:prstGeom prst="rect">
            <a:avLst/>
          </a:prstGeom>
        </p:spPr>
        <p:txBody>
          <a:bodyPr vert="horz" lIns="93932" tIns="46966" rIns="93932" bIns="46966"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93297"/>
            <a:ext cx="3066733" cy="469778"/>
          </a:xfrm>
          <a:prstGeom prst="rect">
            <a:avLst/>
          </a:prstGeom>
        </p:spPr>
        <p:txBody>
          <a:bodyPr vert="horz" lIns="93932" tIns="46966" rIns="93932" bIns="46966" rtlCol="0" anchor="b"/>
          <a:lstStyle>
            <a:lvl1pPr algn="l">
              <a:defRPr sz="1200"/>
            </a:lvl1pPr>
          </a:lstStyle>
          <a:p>
            <a:endParaRPr lang="en-US"/>
          </a:p>
        </p:txBody>
      </p:sp>
      <p:sp>
        <p:nvSpPr>
          <p:cNvPr id="7" name="Slide Number Placeholder 6"/>
          <p:cNvSpPr>
            <a:spLocks noGrp="1"/>
          </p:cNvSpPr>
          <p:nvPr>
            <p:ph type="sldNum" sz="quarter" idx="5"/>
          </p:nvPr>
        </p:nvSpPr>
        <p:spPr>
          <a:xfrm>
            <a:off x="4008705" y="8893297"/>
            <a:ext cx="3066733" cy="469778"/>
          </a:xfrm>
          <a:prstGeom prst="rect">
            <a:avLst/>
          </a:prstGeom>
        </p:spPr>
        <p:txBody>
          <a:bodyPr vert="horz" lIns="93932" tIns="46966" rIns="93932" bIns="46966" rtlCol="0" anchor="b"/>
          <a:lstStyle>
            <a:lvl1pPr algn="r">
              <a:defRPr sz="1200"/>
            </a:lvl1pPr>
          </a:lstStyle>
          <a:p>
            <a:fld id="{B8C27712-3692-4A90-8CF2-CA78D6DC5F6E}" type="slidenum">
              <a:rPr lang="en-US" smtClean="0"/>
              <a:t>‹#›</a:t>
            </a:fld>
            <a:endParaRPr lang="en-US"/>
          </a:p>
        </p:txBody>
      </p:sp>
    </p:spTree>
    <p:extLst>
      <p:ext uri="{BB962C8B-B14F-4D97-AF65-F5344CB8AC3E}">
        <p14:creationId xmlns:p14="http://schemas.microsoft.com/office/powerpoint/2010/main" val="9517439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8C27712-3692-4A90-8CF2-CA78D6DC5F6E}" type="slidenum">
              <a:rPr lang="en-US" smtClean="0"/>
              <a:t>3</a:t>
            </a:fld>
            <a:endParaRPr lang="en-US"/>
          </a:p>
        </p:txBody>
      </p:sp>
    </p:spTree>
    <p:extLst>
      <p:ext uri="{BB962C8B-B14F-4D97-AF65-F5344CB8AC3E}">
        <p14:creationId xmlns:p14="http://schemas.microsoft.com/office/powerpoint/2010/main" val="11996835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8C27712-3692-4A90-8CF2-CA78D6DC5F6E}" type="slidenum">
              <a:rPr lang="en-US" smtClean="0"/>
              <a:t>15</a:t>
            </a:fld>
            <a:endParaRPr lang="en-US"/>
          </a:p>
        </p:txBody>
      </p:sp>
    </p:spTree>
    <p:extLst>
      <p:ext uri="{BB962C8B-B14F-4D97-AF65-F5344CB8AC3E}">
        <p14:creationId xmlns:p14="http://schemas.microsoft.com/office/powerpoint/2010/main" val="33239379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8C27712-3692-4A90-8CF2-CA78D6DC5F6E}" type="slidenum">
              <a:rPr lang="en-US" smtClean="0"/>
              <a:t>16</a:t>
            </a:fld>
            <a:endParaRPr lang="en-US"/>
          </a:p>
        </p:txBody>
      </p:sp>
    </p:spTree>
    <p:extLst>
      <p:ext uri="{BB962C8B-B14F-4D97-AF65-F5344CB8AC3E}">
        <p14:creationId xmlns:p14="http://schemas.microsoft.com/office/powerpoint/2010/main" val="1105370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8C27712-3692-4A90-8CF2-CA78D6DC5F6E}" type="slidenum">
              <a:rPr lang="en-US" smtClean="0"/>
              <a:t>17</a:t>
            </a:fld>
            <a:endParaRPr lang="en-US"/>
          </a:p>
        </p:txBody>
      </p:sp>
    </p:spTree>
    <p:extLst>
      <p:ext uri="{BB962C8B-B14F-4D97-AF65-F5344CB8AC3E}">
        <p14:creationId xmlns:p14="http://schemas.microsoft.com/office/powerpoint/2010/main" val="13920472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8C27712-3692-4A90-8CF2-CA78D6DC5F6E}" type="slidenum">
              <a:rPr lang="en-US" smtClean="0"/>
              <a:t>18</a:t>
            </a:fld>
            <a:endParaRPr lang="en-US"/>
          </a:p>
        </p:txBody>
      </p:sp>
    </p:spTree>
    <p:extLst>
      <p:ext uri="{BB962C8B-B14F-4D97-AF65-F5344CB8AC3E}">
        <p14:creationId xmlns:p14="http://schemas.microsoft.com/office/powerpoint/2010/main" val="8546707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8C27712-3692-4A90-8CF2-CA78D6DC5F6E}" type="slidenum">
              <a:rPr lang="en-US" smtClean="0"/>
              <a:t>19</a:t>
            </a:fld>
            <a:endParaRPr lang="en-US"/>
          </a:p>
        </p:txBody>
      </p:sp>
    </p:spTree>
    <p:extLst>
      <p:ext uri="{BB962C8B-B14F-4D97-AF65-F5344CB8AC3E}">
        <p14:creationId xmlns:p14="http://schemas.microsoft.com/office/powerpoint/2010/main" val="848474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8C27712-3692-4A90-8CF2-CA78D6DC5F6E}" type="slidenum">
              <a:rPr lang="en-US" smtClean="0"/>
              <a:t>20</a:t>
            </a:fld>
            <a:endParaRPr lang="en-US"/>
          </a:p>
        </p:txBody>
      </p:sp>
    </p:spTree>
    <p:extLst>
      <p:ext uri="{BB962C8B-B14F-4D97-AF65-F5344CB8AC3E}">
        <p14:creationId xmlns:p14="http://schemas.microsoft.com/office/powerpoint/2010/main" val="7290881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8C27712-3692-4A90-8CF2-CA78D6DC5F6E}" type="slidenum">
              <a:rPr lang="en-US" smtClean="0"/>
              <a:t>21</a:t>
            </a:fld>
            <a:endParaRPr lang="en-US"/>
          </a:p>
        </p:txBody>
      </p:sp>
    </p:spTree>
    <p:extLst>
      <p:ext uri="{BB962C8B-B14F-4D97-AF65-F5344CB8AC3E}">
        <p14:creationId xmlns:p14="http://schemas.microsoft.com/office/powerpoint/2010/main" val="22862718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8C27712-3692-4A90-8CF2-CA78D6DC5F6E}" type="slidenum">
              <a:rPr lang="en-US" smtClean="0"/>
              <a:t>22</a:t>
            </a:fld>
            <a:endParaRPr lang="en-US"/>
          </a:p>
        </p:txBody>
      </p:sp>
    </p:spTree>
    <p:extLst>
      <p:ext uri="{BB962C8B-B14F-4D97-AF65-F5344CB8AC3E}">
        <p14:creationId xmlns:p14="http://schemas.microsoft.com/office/powerpoint/2010/main" val="16685587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8C27712-3692-4A90-8CF2-CA78D6DC5F6E}" type="slidenum">
              <a:rPr lang="en-US" smtClean="0"/>
              <a:t>23</a:t>
            </a:fld>
            <a:endParaRPr lang="en-US"/>
          </a:p>
        </p:txBody>
      </p:sp>
    </p:spTree>
    <p:extLst>
      <p:ext uri="{BB962C8B-B14F-4D97-AF65-F5344CB8AC3E}">
        <p14:creationId xmlns:p14="http://schemas.microsoft.com/office/powerpoint/2010/main" val="15968153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8C27712-3692-4A90-8CF2-CA78D6DC5F6E}" type="slidenum">
              <a:rPr lang="en-US" smtClean="0"/>
              <a:t>24</a:t>
            </a:fld>
            <a:endParaRPr lang="en-US"/>
          </a:p>
        </p:txBody>
      </p:sp>
    </p:spTree>
    <p:extLst>
      <p:ext uri="{BB962C8B-B14F-4D97-AF65-F5344CB8AC3E}">
        <p14:creationId xmlns:p14="http://schemas.microsoft.com/office/powerpoint/2010/main" val="40194218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8C27712-3692-4A90-8CF2-CA78D6DC5F6E}" type="slidenum">
              <a:rPr lang="en-US" smtClean="0"/>
              <a:t>6</a:t>
            </a:fld>
            <a:endParaRPr lang="en-US"/>
          </a:p>
        </p:txBody>
      </p:sp>
    </p:spTree>
    <p:extLst>
      <p:ext uri="{BB962C8B-B14F-4D97-AF65-F5344CB8AC3E}">
        <p14:creationId xmlns:p14="http://schemas.microsoft.com/office/powerpoint/2010/main" val="126919192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8C27712-3692-4A90-8CF2-CA78D6DC5F6E}" type="slidenum">
              <a:rPr lang="en-US" smtClean="0"/>
              <a:t>25</a:t>
            </a:fld>
            <a:endParaRPr lang="en-US"/>
          </a:p>
        </p:txBody>
      </p:sp>
    </p:spTree>
    <p:extLst>
      <p:ext uri="{BB962C8B-B14F-4D97-AF65-F5344CB8AC3E}">
        <p14:creationId xmlns:p14="http://schemas.microsoft.com/office/powerpoint/2010/main" val="9543675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8C27712-3692-4A90-8CF2-CA78D6DC5F6E}" type="slidenum">
              <a:rPr lang="en-US" smtClean="0"/>
              <a:t>26</a:t>
            </a:fld>
            <a:endParaRPr lang="en-US"/>
          </a:p>
        </p:txBody>
      </p:sp>
    </p:spTree>
    <p:extLst>
      <p:ext uri="{BB962C8B-B14F-4D97-AF65-F5344CB8AC3E}">
        <p14:creationId xmlns:p14="http://schemas.microsoft.com/office/powerpoint/2010/main" val="159693003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The section 0 has text, key, 44. Section 4 has text, key, 4. This section is labeled, new element with key 26 to be inserted. A curved arrow points from section 4 to section 5. Section 5 has text, key, 16. Section 6 has text, key, 28. A curved arrow points from section 5 to section 8. The arrow is labeled, quadratic prove two times before finding an empty cell. Section 10 has text, key, 21. The text reads, for simplicity, only the keys are shown and not the values. Here N is 11 and index = key % N.</a:t>
            </a:r>
            <a:endParaRPr lang="en-IN" dirty="0"/>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27</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44039838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8C27712-3692-4A90-8CF2-CA78D6DC5F6E}" type="slidenum">
              <a:rPr lang="en-US" smtClean="0"/>
              <a:t>28</a:t>
            </a:fld>
            <a:endParaRPr lang="en-US"/>
          </a:p>
        </p:txBody>
      </p:sp>
    </p:spTree>
    <p:extLst>
      <p:ext uri="{BB962C8B-B14F-4D97-AF65-F5344CB8AC3E}">
        <p14:creationId xmlns:p14="http://schemas.microsoft.com/office/powerpoint/2010/main" val="117648362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8C27712-3692-4A90-8CF2-CA78D6DC5F6E}" type="slidenum">
              <a:rPr lang="en-US" smtClean="0"/>
              <a:t>29</a:t>
            </a:fld>
            <a:endParaRPr lang="en-US"/>
          </a:p>
        </p:txBody>
      </p:sp>
    </p:spTree>
    <p:extLst>
      <p:ext uri="{BB962C8B-B14F-4D97-AF65-F5344CB8AC3E}">
        <p14:creationId xmlns:p14="http://schemas.microsoft.com/office/powerpoint/2010/main" val="197794972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The text in various sections is as follows.</a:t>
            </a:r>
          </a:p>
          <a:p>
            <a:r>
              <a:rPr lang="en-US" dirty="0"/>
              <a:t>Section 1. key, 45.</a:t>
            </a:r>
          </a:p>
          <a:p>
            <a:r>
              <a:rPr lang="en-US" dirty="0"/>
              <a:t>Section 3. key, 58.</a:t>
            </a:r>
          </a:p>
          <a:p>
            <a:r>
              <a:rPr lang="en-US" dirty="0"/>
              <a:t>Section 4. key, 4.</a:t>
            </a:r>
          </a:p>
          <a:p>
            <a:r>
              <a:rPr lang="en-US" dirty="0"/>
              <a:t>Section 6. key, 28.</a:t>
            </a:r>
          </a:p>
          <a:p>
            <a:r>
              <a:rPr lang="en-US" dirty="0"/>
              <a:t>Section 10. key, 21.</a:t>
            </a:r>
          </a:p>
          <a:p>
            <a:r>
              <a:rPr lang="en-US" dirty="0"/>
              <a:t>All other sections are blank.</a:t>
            </a:r>
          </a:p>
          <a:p>
            <a:r>
              <a:rPr lang="en-US" dirty="0"/>
              <a:t>Section 1 in the first box is labeled, h left parenthesis 12 right parenthesis. Section 3 in the second box is labeled, h left parenthesis 12 right parenthesis + h dash left parenthesis 12 right parenthesis. Section 5 in the third box is labeled, h left parenthesis 12 right parenthesis + 2 times h dash left parenthesis 12 right parenthesis.</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30</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86636039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8C27712-3692-4A90-8CF2-CA78D6DC5F6E}" type="slidenum">
              <a:rPr lang="en-US" smtClean="0"/>
              <a:t>31</a:t>
            </a:fld>
            <a:endParaRPr lang="en-US"/>
          </a:p>
        </p:txBody>
      </p:sp>
    </p:spTree>
    <p:extLst>
      <p:ext uri="{BB962C8B-B14F-4D97-AF65-F5344CB8AC3E}">
        <p14:creationId xmlns:p14="http://schemas.microsoft.com/office/powerpoint/2010/main" val="230026877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a:extLst>
              <a:ext uri="{FF2B5EF4-FFF2-40B4-BE49-F238E27FC236}">
                <a16:creationId xmlns:a16="http://schemas.microsoft.com/office/drawing/2014/main" id="{8B294631-D672-45DC-B3F5-8999CAF10AC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anose="02020603050405020304" pitchFamily="18" charset="0"/>
              </a:defRPr>
            </a:lvl1pPr>
            <a:lvl2pPr marL="763198" indent="-293538">
              <a:defRPr sz="2400">
                <a:solidFill>
                  <a:schemeClr val="tx1"/>
                </a:solidFill>
                <a:latin typeface="Times" panose="02020603050405020304" pitchFamily="18" charset="0"/>
              </a:defRPr>
            </a:lvl2pPr>
            <a:lvl3pPr marL="1174151" indent="-234830">
              <a:defRPr sz="2400">
                <a:solidFill>
                  <a:schemeClr val="tx1"/>
                </a:solidFill>
                <a:latin typeface="Times" panose="02020603050405020304" pitchFamily="18" charset="0"/>
              </a:defRPr>
            </a:lvl3pPr>
            <a:lvl4pPr marL="1643812" indent="-234830">
              <a:defRPr sz="2400">
                <a:solidFill>
                  <a:schemeClr val="tx1"/>
                </a:solidFill>
                <a:latin typeface="Times" panose="02020603050405020304" pitchFamily="18" charset="0"/>
              </a:defRPr>
            </a:lvl4pPr>
            <a:lvl5pPr marL="2113473" indent="-234830">
              <a:defRPr sz="2400">
                <a:solidFill>
                  <a:schemeClr val="tx1"/>
                </a:solidFill>
                <a:latin typeface="Times" panose="02020603050405020304" pitchFamily="18" charset="0"/>
              </a:defRPr>
            </a:lvl5pPr>
            <a:lvl6pPr marL="2583132" indent="-234830" eaLnBrk="0" fontAlgn="base" hangingPunct="0">
              <a:spcBef>
                <a:spcPct val="0"/>
              </a:spcBef>
              <a:spcAft>
                <a:spcPct val="0"/>
              </a:spcAft>
              <a:defRPr sz="2400">
                <a:solidFill>
                  <a:schemeClr val="tx1"/>
                </a:solidFill>
                <a:latin typeface="Times" panose="02020603050405020304" pitchFamily="18" charset="0"/>
              </a:defRPr>
            </a:lvl6pPr>
            <a:lvl7pPr marL="3052793" indent="-234830" eaLnBrk="0" fontAlgn="base" hangingPunct="0">
              <a:spcBef>
                <a:spcPct val="0"/>
              </a:spcBef>
              <a:spcAft>
                <a:spcPct val="0"/>
              </a:spcAft>
              <a:defRPr sz="2400">
                <a:solidFill>
                  <a:schemeClr val="tx1"/>
                </a:solidFill>
                <a:latin typeface="Times" panose="02020603050405020304" pitchFamily="18" charset="0"/>
              </a:defRPr>
            </a:lvl7pPr>
            <a:lvl8pPr marL="3522454" indent="-234830" eaLnBrk="0" fontAlgn="base" hangingPunct="0">
              <a:spcBef>
                <a:spcPct val="0"/>
              </a:spcBef>
              <a:spcAft>
                <a:spcPct val="0"/>
              </a:spcAft>
              <a:defRPr sz="2400">
                <a:solidFill>
                  <a:schemeClr val="tx1"/>
                </a:solidFill>
                <a:latin typeface="Times" panose="02020603050405020304" pitchFamily="18" charset="0"/>
              </a:defRPr>
            </a:lvl8pPr>
            <a:lvl9pPr marL="3992114" indent="-234830" eaLnBrk="0" fontAlgn="base" hangingPunct="0">
              <a:spcBef>
                <a:spcPct val="0"/>
              </a:spcBef>
              <a:spcAft>
                <a:spcPct val="0"/>
              </a:spcAft>
              <a:defRPr sz="2400">
                <a:solidFill>
                  <a:schemeClr val="tx1"/>
                </a:solidFill>
                <a:latin typeface="Times" panose="02020603050405020304" pitchFamily="18" charset="0"/>
              </a:defRPr>
            </a:lvl9pPr>
          </a:lstStyle>
          <a:p>
            <a:fld id="{4EE8EAA8-60D3-4A14-B0D7-098464A89F6B}" type="slidenum">
              <a:rPr lang="en-US" altLang="en-US" sz="1200"/>
              <a:pPr/>
              <a:t>32</a:t>
            </a:fld>
            <a:endParaRPr lang="en-US" altLang="en-US" sz="1200"/>
          </a:p>
        </p:txBody>
      </p:sp>
      <p:sp>
        <p:nvSpPr>
          <p:cNvPr id="56323" name="Rectangle 2">
            <a:extLst>
              <a:ext uri="{FF2B5EF4-FFF2-40B4-BE49-F238E27FC236}">
                <a16:creationId xmlns:a16="http://schemas.microsoft.com/office/drawing/2014/main" id="{8E02F6E1-79A3-4809-AA24-D314E46DC1C4}"/>
              </a:ext>
            </a:extLst>
          </p:cNvPr>
          <p:cNvSpPr>
            <a:spLocks noGrp="1" noRot="1" noChangeAspect="1" noChangeArrowheads="1" noTextEdit="1"/>
          </p:cNvSpPr>
          <p:nvPr>
            <p:ph type="sldImg"/>
          </p:nvPr>
        </p:nvSpPr>
        <p:spPr>
          <a:ln/>
        </p:spPr>
      </p:sp>
      <p:sp>
        <p:nvSpPr>
          <p:cNvPr id="56324" name="Rectangle 3">
            <a:extLst>
              <a:ext uri="{FF2B5EF4-FFF2-40B4-BE49-F238E27FC236}">
                <a16:creationId xmlns:a16="http://schemas.microsoft.com/office/drawing/2014/main" id="{2884DAB7-3B19-4E84-A44D-74A247EAB1A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panose="02020603050405020304" pitchFamily="18" charset="0"/>
            </a:endParaRPr>
          </a:p>
        </p:txBody>
      </p:sp>
    </p:spTree>
    <p:extLst>
      <p:ext uri="{BB962C8B-B14F-4D97-AF65-F5344CB8AC3E}">
        <p14:creationId xmlns:p14="http://schemas.microsoft.com/office/powerpoint/2010/main" val="61032308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8C27712-3692-4A90-8CF2-CA78D6DC5F6E}" type="slidenum">
              <a:rPr lang="en-US" smtClean="0"/>
              <a:t>33</a:t>
            </a:fld>
            <a:endParaRPr lang="en-US"/>
          </a:p>
        </p:txBody>
      </p:sp>
    </p:spTree>
    <p:extLst>
      <p:ext uri="{BB962C8B-B14F-4D97-AF65-F5344CB8AC3E}">
        <p14:creationId xmlns:p14="http://schemas.microsoft.com/office/powerpoint/2010/main" val="145855603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Daniel Liang </a:t>
            </a:r>
          </a:p>
          <a:p>
            <a:r>
              <a:rPr lang="en-US" dirty="0"/>
              <a:t>Enter the table size and press the enter key to set the hash table size. Entering the load factor threshold factor and press the enter key to set a new load factor threshold. Enter an integer key and click the Search button to search the key in the hash set. Click the Insert button to insert the key into the hash set. Click the Remove button to remove the key from the hash set. Clicking the Remove All button to remove all entries in the hash set. For the best display, use integers between 0 and 99.</a:t>
            </a:r>
          </a:p>
          <a:p>
            <a:r>
              <a:rPr lang="en-US" dirty="0"/>
              <a:t>Current table size = 11. Number of keys = 4. Current load, 0.36. Load factor threshold = 0.5.</a:t>
            </a:r>
          </a:p>
          <a:p>
            <a:r>
              <a:rPr lang="en-US" dirty="0"/>
              <a:t>0, blank. 1, 1. 2, blank. 3, blank. 4, 48. 5, blank. 6, blank. 7, blank. 8, blank. 9, 31. 10, 21.</a:t>
            </a:r>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34</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7627833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8C27712-3692-4A90-8CF2-CA78D6DC5F6E}" type="slidenum">
              <a:rPr lang="en-US" smtClean="0"/>
              <a:t>7</a:t>
            </a:fld>
            <a:endParaRPr lang="en-US"/>
          </a:p>
        </p:txBody>
      </p:sp>
    </p:spTree>
    <p:extLst>
      <p:ext uri="{BB962C8B-B14F-4D97-AF65-F5344CB8AC3E}">
        <p14:creationId xmlns:p14="http://schemas.microsoft.com/office/powerpoint/2010/main" val="349469038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a:extLst>
              <a:ext uri="{FF2B5EF4-FFF2-40B4-BE49-F238E27FC236}">
                <a16:creationId xmlns:a16="http://schemas.microsoft.com/office/drawing/2014/main" id="{666AEA70-8E74-4B69-8959-4B19C1E2132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anose="02020603050405020304" pitchFamily="18" charset="0"/>
              </a:defRPr>
            </a:lvl1pPr>
            <a:lvl2pPr marL="763198" indent="-293538">
              <a:defRPr sz="2400">
                <a:solidFill>
                  <a:schemeClr val="tx1"/>
                </a:solidFill>
                <a:latin typeface="Times" panose="02020603050405020304" pitchFamily="18" charset="0"/>
              </a:defRPr>
            </a:lvl2pPr>
            <a:lvl3pPr marL="1174151" indent="-234830">
              <a:defRPr sz="2400">
                <a:solidFill>
                  <a:schemeClr val="tx1"/>
                </a:solidFill>
                <a:latin typeface="Times" panose="02020603050405020304" pitchFamily="18" charset="0"/>
              </a:defRPr>
            </a:lvl3pPr>
            <a:lvl4pPr marL="1643812" indent="-234830">
              <a:defRPr sz="2400">
                <a:solidFill>
                  <a:schemeClr val="tx1"/>
                </a:solidFill>
                <a:latin typeface="Times" panose="02020603050405020304" pitchFamily="18" charset="0"/>
              </a:defRPr>
            </a:lvl4pPr>
            <a:lvl5pPr marL="2113473" indent="-234830">
              <a:defRPr sz="2400">
                <a:solidFill>
                  <a:schemeClr val="tx1"/>
                </a:solidFill>
                <a:latin typeface="Times" panose="02020603050405020304" pitchFamily="18" charset="0"/>
              </a:defRPr>
            </a:lvl5pPr>
            <a:lvl6pPr marL="2583132" indent="-234830" eaLnBrk="0" fontAlgn="base" hangingPunct="0">
              <a:spcBef>
                <a:spcPct val="0"/>
              </a:spcBef>
              <a:spcAft>
                <a:spcPct val="0"/>
              </a:spcAft>
              <a:defRPr sz="2400">
                <a:solidFill>
                  <a:schemeClr val="tx1"/>
                </a:solidFill>
                <a:latin typeface="Times" panose="02020603050405020304" pitchFamily="18" charset="0"/>
              </a:defRPr>
            </a:lvl6pPr>
            <a:lvl7pPr marL="3052793" indent="-234830" eaLnBrk="0" fontAlgn="base" hangingPunct="0">
              <a:spcBef>
                <a:spcPct val="0"/>
              </a:spcBef>
              <a:spcAft>
                <a:spcPct val="0"/>
              </a:spcAft>
              <a:defRPr sz="2400">
                <a:solidFill>
                  <a:schemeClr val="tx1"/>
                </a:solidFill>
                <a:latin typeface="Times" panose="02020603050405020304" pitchFamily="18" charset="0"/>
              </a:defRPr>
            </a:lvl7pPr>
            <a:lvl8pPr marL="3522454" indent="-234830" eaLnBrk="0" fontAlgn="base" hangingPunct="0">
              <a:spcBef>
                <a:spcPct val="0"/>
              </a:spcBef>
              <a:spcAft>
                <a:spcPct val="0"/>
              </a:spcAft>
              <a:defRPr sz="2400">
                <a:solidFill>
                  <a:schemeClr val="tx1"/>
                </a:solidFill>
                <a:latin typeface="Times" panose="02020603050405020304" pitchFamily="18" charset="0"/>
              </a:defRPr>
            </a:lvl8pPr>
            <a:lvl9pPr marL="3992114" indent="-234830" eaLnBrk="0" fontAlgn="base" hangingPunct="0">
              <a:spcBef>
                <a:spcPct val="0"/>
              </a:spcBef>
              <a:spcAft>
                <a:spcPct val="0"/>
              </a:spcAft>
              <a:defRPr sz="2400">
                <a:solidFill>
                  <a:schemeClr val="tx1"/>
                </a:solidFill>
                <a:latin typeface="Times" panose="02020603050405020304" pitchFamily="18" charset="0"/>
              </a:defRPr>
            </a:lvl9pPr>
          </a:lstStyle>
          <a:p>
            <a:fld id="{8DAD00F1-977A-4243-8A8D-8648880DF22E}" type="slidenum">
              <a:rPr lang="en-US" altLang="en-US" sz="1200"/>
              <a:pPr/>
              <a:t>35</a:t>
            </a:fld>
            <a:endParaRPr lang="en-US" altLang="en-US" sz="1200"/>
          </a:p>
        </p:txBody>
      </p:sp>
      <p:sp>
        <p:nvSpPr>
          <p:cNvPr id="57347" name="Rectangle 2">
            <a:extLst>
              <a:ext uri="{FF2B5EF4-FFF2-40B4-BE49-F238E27FC236}">
                <a16:creationId xmlns:a16="http://schemas.microsoft.com/office/drawing/2014/main" id="{661BCF3A-A302-48FD-937E-81A1C6CBD220}"/>
              </a:ext>
            </a:extLst>
          </p:cNvPr>
          <p:cNvSpPr>
            <a:spLocks noGrp="1" noRot="1" noChangeAspect="1" noChangeArrowheads="1" noTextEdit="1"/>
          </p:cNvSpPr>
          <p:nvPr>
            <p:ph type="sldImg"/>
          </p:nvPr>
        </p:nvSpPr>
        <p:spPr>
          <a:ln/>
        </p:spPr>
      </p:sp>
      <p:sp>
        <p:nvSpPr>
          <p:cNvPr id="57348" name="Rectangle 3">
            <a:extLst>
              <a:ext uri="{FF2B5EF4-FFF2-40B4-BE49-F238E27FC236}">
                <a16:creationId xmlns:a16="http://schemas.microsoft.com/office/drawing/2014/main" id="{76F1328C-05E6-472E-8770-B13FB253338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panose="02020603050405020304" pitchFamily="18" charset="0"/>
            </a:endParaRPr>
          </a:p>
        </p:txBody>
      </p:sp>
    </p:spTree>
    <p:extLst>
      <p:ext uri="{BB962C8B-B14F-4D97-AF65-F5344CB8AC3E}">
        <p14:creationId xmlns:p14="http://schemas.microsoft.com/office/powerpoint/2010/main" val="88614336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a:extLst>
              <a:ext uri="{FF2B5EF4-FFF2-40B4-BE49-F238E27FC236}">
                <a16:creationId xmlns:a16="http://schemas.microsoft.com/office/drawing/2014/main" id="{0F5F3A7F-7F78-4096-A63C-1B9EEDA08E6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anose="02020603050405020304" pitchFamily="18" charset="0"/>
              </a:defRPr>
            </a:lvl1pPr>
            <a:lvl2pPr marL="763198" indent="-293538">
              <a:defRPr sz="2400">
                <a:solidFill>
                  <a:schemeClr val="tx1"/>
                </a:solidFill>
                <a:latin typeface="Times" panose="02020603050405020304" pitchFamily="18" charset="0"/>
              </a:defRPr>
            </a:lvl2pPr>
            <a:lvl3pPr marL="1174151" indent="-234830">
              <a:defRPr sz="2400">
                <a:solidFill>
                  <a:schemeClr val="tx1"/>
                </a:solidFill>
                <a:latin typeface="Times" panose="02020603050405020304" pitchFamily="18" charset="0"/>
              </a:defRPr>
            </a:lvl3pPr>
            <a:lvl4pPr marL="1643812" indent="-234830">
              <a:defRPr sz="2400">
                <a:solidFill>
                  <a:schemeClr val="tx1"/>
                </a:solidFill>
                <a:latin typeface="Times" panose="02020603050405020304" pitchFamily="18" charset="0"/>
              </a:defRPr>
            </a:lvl4pPr>
            <a:lvl5pPr marL="2113473" indent="-234830">
              <a:defRPr sz="2400">
                <a:solidFill>
                  <a:schemeClr val="tx1"/>
                </a:solidFill>
                <a:latin typeface="Times" panose="02020603050405020304" pitchFamily="18" charset="0"/>
              </a:defRPr>
            </a:lvl5pPr>
            <a:lvl6pPr marL="2583132" indent="-234830" eaLnBrk="0" fontAlgn="base" hangingPunct="0">
              <a:spcBef>
                <a:spcPct val="0"/>
              </a:spcBef>
              <a:spcAft>
                <a:spcPct val="0"/>
              </a:spcAft>
              <a:defRPr sz="2400">
                <a:solidFill>
                  <a:schemeClr val="tx1"/>
                </a:solidFill>
                <a:latin typeface="Times" panose="02020603050405020304" pitchFamily="18" charset="0"/>
              </a:defRPr>
            </a:lvl6pPr>
            <a:lvl7pPr marL="3052793" indent="-234830" eaLnBrk="0" fontAlgn="base" hangingPunct="0">
              <a:spcBef>
                <a:spcPct val="0"/>
              </a:spcBef>
              <a:spcAft>
                <a:spcPct val="0"/>
              </a:spcAft>
              <a:defRPr sz="2400">
                <a:solidFill>
                  <a:schemeClr val="tx1"/>
                </a:solidFill>
                <a:latin typeface="Times" panose="02020603050405020304" pitchFamily="18" charset="0"/>
              </a:defRPr>
            </a:lvl7pPr>
            <a:lvl8pPr marL="3522454" indent="-234830" eaLnBrk="0" fontAlgn="base" hangingPunct="0">
              <a:spcBef>
                <a:spcPct val="0"/>
              </a:spcBef>
              <a:spcAft>
                <a:spcPct val="0"/>
              </a:spcAft>
              <a:defRPr sz="2400">
                <a:solidFill>
                  <a:schemeClr val="tx1"/>
                </a:solidFill>
                <a:latin typeface="Times" panose="02020603050405020304" pitchFamily="18" charset="0"/>
              </a:defRPr>
            </a:lvl8pPr>
            <a:lvl9pPr marL="3992114" indent="-234830" eaLnBrk="0" fontAlgn="base" hangingPunct="0">
              <a:spcBef>
                <a:spcPct val="0"/>
              </a:spcBef>
              <a:spcAft>
                <a:spcPct val="0"/>
              </a:spcAft>
              <a:defRPr sz="2400">
                <a:solidFill>
                  <a:schemeClr val="tx1"/>
                </a:solidFill>
                <a:latin typeface="Times" panose="02020603050405020304" pitchFamily="18" charset="0"/>
              </a:defRPr>
            </a:lvl9pPr>
          </a:lstStyle>
          <a:p>
            <a:fld id="{4BB0CC0F-DEFB-40A3-A2AD-E4580A7B59CD}" type="slidenum">
              <a:rPr lang="en-US" altLang="en-US" sz="1200"/>
              <a:pPr/>
              <a:t>36</a:t>
            </a:fld>
            <a:endParaRPr lang="en-US" altLang="en-US" sz="1200"/>
          </a:p>
        </p:txBody>
      </p:sp>
      <p:sp>
        <p:nvSpPr>
          <p:cNvPr id="58371" name="Rectangle 2">
            <a:extLst>
              <a:ext uri="{FF2B5EF4-FFF2-40B4-BE49-F238E27FC236}">
                <a16:creationId xmlns:a16="http://schemas.microsoft.com/office/drawing/2014/main" id="{1F4E874E-6B51-4754-A7F8-4A5E057A48CC}"/>
              </a:ext>
            </a:extLst>
          </p:cNvPr>
          <p:cNvSpPr>
            <a:spLocks noGrp="1" noRot="1" noChangeAspect="1" noChangeArrowheads="1" noTextEdit="1"/>
          </p:cNvSpPr>
          <p:nvPr>
            <p:ph type="sldImg"/>
          </p:nvPr>
        </p:nvSpPr>
        <p:spPr>
          <a:ln/>
        </p:spPr>
      </p:sp>
      <p:sp>
        <p:nvSpPr>
          <p:cNvPr id="58372" name="Rectangle 3">
            <a:extLst>
              <a:ext uri="{FF2B5EF4-FFF2-40B4-BE49-F238E27FC236}">
                <a16:creationId xmlns:a16="http://schemas.microsoft.com/office/drawing/2014/main" id="{27A7AB2B-D429-4445-8D6E-8125FB32484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panose="02020603050405020304" pitchFamily="18" charset="0"/>
            </a:endParaRPr>
          </a:p>
        </p:txBody>
      </p:sp>
    </p:spTree>
    <p:extLst>
      <p:ext uri="{BB962C8B-B14F-4D97-AF65-F5344CB8AC3E}">
        <p14:creationId xmlns:p14="http://schemas.microsoft.com/office/powerpoint/2010/main" val="394955362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a:extLst>
              <a:ext uri="{FF2B5EF4-FFF2-40B4-BE49-F238E27FC236}">
                <a16:creationId xmlns:a16="http://schemas.microsoft.com/office/drawing/2014/main" id="{8FE4564D-3680-4DE5-BFED-6D2F6A1A2C1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anose="02020603050405020304" pitchFamily="18" charset="0"/>
              </a:defRPr>
            </a:lvl1pPr>
            <a:lvl2pPr marL="763198" indent="-293538">
              <a:defRPr sz="2400">
                <a:solidFill>
                  <a:schemeClr val="tx1"/>
                </a:solidFill>
                <a:latin typeface="Times" panose="02020603050405020304" pitchFamily="18" charset="0"/>
              </a:defRPr>
            </a:lvl2pPr>
            <a:lvl3pPr marL="1174151" indent="-234830">
              <a:defRPr sz="2400">
                <a:solidFill>
                  <a:schemeClr val="tx1"/>
                </a:solidFill>
                <a:latin typeface="Times" panose="02020603050405020304" pitchFamily="18" charset="0"/>
              </a:defRPr>
            </a:lvl3pPr>
            <a:lvl4pPr marL="1643812" indent="-234830">
              <a:defRPr sz="2400">
                <a:solidFill>
                  <a:schemeClr val="tx1"/>
                </a:solidFill>
                <a:latin typeface="Times" panose="02020603050405020304" pitchFamily="18" charset="0"/>
              </a:defRPr>
            </a:lvl4pPr>
            <a:lvl5pPr marL="2113473" indent="-234830">
              <a:defRPr sz="2400">
                <a:solidFill>
                  <a:schemeClr val="tx1"/>
                </a:solidFill>
                <a:latin typeface="Times" panose="02020603050405020304" pitchFamily="18" charset="0"/>
              </a:defRPr>
            </a:lvl5pPr>
            <a:lvl6pPr marL="2583132" indent="-234830" eaLnBrk="0" fontAlgn="base" hangingPunct="0">
              <a:spcBef>
                <a:spcPct val="0"/>
              </a:spcBef>
              <a:spcAft>
                <a:spcPct val="0"/>
              </a:spcAft>
              <a:defRPr sz="2400">
                <a:solidFill>
                  <a:schemeClr val="tx1"/>
                </a:solidFill>
                <a:latin typeface="Times" panose="02020603050405020304" pitchFamily="18" charset="0"/>
              </a:defRPr>
            </a:lvl6pPr>
            <a:lvl7pPr marL="3052793" indent="-234830" eaLnBrk="0" fontAlgn="base" hangingPunct="0">
              <a:spcBef>
                <a:spcPct val="0"/>
              </a:spcBef>
              <a:spcAft>
                <a:spcPct val="0"/>
              </a:spcAft>
              <a:defRPr sz="2400">
                <a:solidFill>
                  <a:schemeClr val="tx1"/>
                </a:solidFill>
                <a:latin typeface="Times" panose="02020603050405020304" pitchFamily="18" charset="0"/>
              </a:defRPr>
            </a:lvl7pPr>
            <a:lvl8pPr marL="3522454" indent="-234830" eaLnBrk="0" fontAlgn="base" hangingPunct="0">
              <a:spcBef>
                <a:spcPct val="0"/>
              </a:spcBef>
              <a:spcAft>
                <a:spcPct val="0"/>
              </a:spcAft>
              <a:defRPr sz="2400">
                <a:solidFill>
                  <a:schemeClr val="tx1"/>
                </a:solidFill>
                <a:latin typeface="Times" panose="02020603050405020304" pitchFamily="18" charset="0"/>
              </a:defRPr>
            </a:lvl8pPr>
            <a:lvl9pPr marL="3992114" indent="-234830" eaLnBrk="0" fontAlgn="base" hangingPunct="0">
              <a:spcBef>
                <a:spcPct val="0"/>
              </a:spcBef>
              <a:spcAft>
                <a:spcPct val="0"/>
              </a:spcAft>
              <a:defRPr sz="2400">
                <a:solidFill>
                  <a:schemeClr val="tx1"/>
                </a:solidFill>
                <a:latin typeface="Times" panose="02020603050405020304" pitchFamily="18" charset="0"/>
              </a:defRPr>
            </a:lvl9pPr>
          </a:lstStyle>
          <a:p>
            <a:fld id="{B95AAFA6-9C7F-4025-8F11-287B9D7D0DBB}" type="slidenum">
              <a:rPr lang="en-US" altLang="en-US" sz="1200"/>
              <a:pPr/>
              <a:t>37</a:t>
            </a:fld>
            <a:endParaRPr lang="en-US" altLang="en-US" sz="1200"/>
          </a:p>
        </p:txBody>
      </p:sp>
      <p:sp>
        <p:nvSpPr>
          <p:cNvPr id="59395" name="Rectangle 2">
            <a:extLst>
              <a:ext uri="{FF2B5EF4-FFF2-40B4-BE49-F238E27FC236}">
                <a16:creationId xmlns:a16="http://schemas.microsoft.com/office/drawing/2014/main" id="{F5D2FCDE-6063-491C-92AD-7DA1928F2788}"/>
              </a:ext>
            </a:extLst>
          </p:cNvPr>
          <p:cNvSpPr>
            <a:spLocks noGrp="1" noRot="1" noChangeAspect="1" noChangeArrowheads="1" noTextEdit="1"/>
          </p:cNvSpPr>
          <p:nvPr>
            <p:ph type="sldImg"/>
          </p:nvPr>
        </p:nvSpPr>
        <p:spPr>
          <a:ln/>
        </p:spPr>
      </p:sp>
      <p:sp>
        <p:nvSpPr>
          <p:cNvPr id="59396" name="Rectangle 3">
            <a:extLst>
              <a:ext uri="{FF2B5EF4-FFF2-40B4-BE49-F238E27FC236}">
                <a16:creationId xmlns:a16="http://schemas.microsoft.com/office/drawing/2014/main" id="{ACAF6EAA-33B0-427A-93D2-9A6F70E7D0A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panose="02020603050405020304" pitchFamily="18" charset="0"/>
            </a:endParaRPr>
          </a:p>
        </p:txBody>
      </p:sp>
    </p:spTree>
    <p:extLst>
      <p:ext uri="{BB962C8B-B14F-4D97-AF65-F5344CB8AC3E}">
        <p14:creationId xmlns:p14="http://schemas.microsoft.com/office/powerpoint/2010/main" val="69654701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8C27712-3692-4A90-8CF2-CA78D6DC5F6E}" type="slidenum">
              <a:rPr lang="en-US" smtClean="0"/>
              <a:t>38</a:t>
            </a:fld>
            <a:endParaRPr lang="en-US"/>
          </a:p>
        </p:txBody>
      </p:sp>
    </p:spTree>
    <p:extLst>
      <p:ext uri="{BB962C8B-B14F-4D97-AF65-F5344CB8AC3E}">
        <p14:creationId xmlns:p14="http://schemas.microsoft.com/office/powerpoint/2010/main" val="232950214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8C27712-3692-4A90-8CF2-CA78D6DC5F6E}" type="slidenum">
              <a:rPr lang="en-US" smtClean="0"/>
              <a:t>39</a:t>
            </a:fld>
            <a:endParaRPr lang="en-US"/>
          </a:p>
        </p:txBody>
      </p:sp>
    </p:spTree>
    <p:extLst>
      <p:ext uri="{BB962C8B-B14F-4D97-AF65-F5344CB8AC3E}">
        <p14:creationId xmlns:p14="http://schemas.microsoft.com/office/powerpoint/2010/main" val="20037124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8C27712-3692-4A90-8CF2-CA78D6DC5F6E}" type="slidenum">
              <a:rPr lang="en-US" smtClean="0"/>
              <a:t>8</a:t>
            </a:fld>
            <a:endParaRPr lang="en-US"/>
          </a:p>
        </p:txBody>
      </p:sp>
    </p:spTree>
    <p:extLst>
      <p:ext uri="{BB962C8B-B14F-4D97-AF65-F5344CB8AC3E}">
        <p14:creationId xmlns:p14="http://schemas.microsoft.com/office/powerpoint/2010/main" val="18288499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8C27712-3692-4A90-8CF2-CA78D6DC5F6E}" type="slidenum">
              <a:rPr lang="en-US" smtClean="0"/>
              <a:t>10</a:t>
            </a:fld>
            <a:endParaRPr lang="en-US"/>
          </a:p>
        </p:txBody>
      </p:sp>
    </p:spTree>
    <p:extLst>
      <p:ext uri="{BB962C8B-B14F-4D97-AF65-F5344CB8AC3E}">
        <p14:creationId xmlns:p14="http://schemas.microsoft.com/office/powerpoint/2010/main" val="1772300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8C27712-3692-4A90-8CF2-CA78D6DC5F6E}" type="slidenum">
              <a:rPr lang="en-US" smtClean="0"/>
              <a:t>11</a:t>
            </a:fld>
            <a:endParaRPr lang="en-US"/>
          </a:p>
        </p:txBody>
      </p:sp>
    </p:spTree>
    <p:extLst>
      <p:ext uri="{BB962C8B-B14F-4D97-AF65-F5344CB8AC3E}">
        <p14:creationId xmlns:p14="http://schemas.microsoft.com/office/powerpoint/2010/main" val="18667950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a:extLst>
              <a:ext uri="{FF2B5EF4-FFF2-40B4-BE49-F238E27FC236}">
                <a16:creationId xmlns:a16="http://schemas.microsoft.com/office/drawing/2014/main" id="{20BB25B4-55B5-4510-AB7E-1B469350382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anose="02020603050405020304" pitchFamily="18" charset="0"/>
              </a:defRPr>
            </a:lvl1pPr>
            <a:lvl2pPr marL="763198" indent="-293538">
              <a:defRPr sz="2400">
                <a:solidFill>
                  <a:schemeClr val="tx1"/>
                </a:solidFill>
                <a:latin typeface="Times" panose="02020603050405020304" pitchFamily="18" charset="0"/>
              </a:defRPr>
            </a:lvl2pPr>
            <a:lvl3pPr marL="1174151" indent="-234830">
              <a:defRPr sz="2400">
                <a:solidFill>
                  <a:schemeClr val="tx1"/>
                </a:solidFill>
                <a:latin typeface="Times" panose="02020603050405020304" pitchFamily="18" charset="0"/>
              </a:defRPr>
            </a:lvl3pPr>
            <a:lvl4pPr marL="1643812" indent="-234830">
              <a:defRPr sz="2400">
                <a:solidFill>
                  <a:schemeClr val="tx1"/>
                </a:solidFill>
                <a:latin typeface="Times" panose="02020603050405020304" pitchFamily="18" charset="0"/>
              </a:defRPr>
            </a:lvl4pPr>
            <a:lvl5pPr marL="2113473" indent="-234830">
              <a:defRPr sz="2400">
                <a:solidFill>
                  <a:schemeClr val="tx1"/>
                </a:solidFill>
                <a:latin typeface="Times" panose="02020603050405020304" pitchFamily="18" charset="0"/>
              </a:defRPr>
            </a:lvl5pPr>
            <a:lvl6pPr marL="2583132" indent="-234830" eaLnBrk="0" fontAlgn="base" hangingPunct="0">
              <a:spcBef>
                <a:spcPct val="0"/>
              </a:spcBef>
              <a:spcAft>
                <a:spcPct val="0"/>
              </a:spcAft>
              <a:defRPr sz="2400">
                <a:solidFill>
                  <a:schemeClr val="tx1"/>
                </a:solidFill>
                <a:latin typeface="Times" panose="02020603050405020304" pitchFamily="18" charset="0"/>
              </a:defRPr>
            </a:lvl6pPr>
            <a:lvl7pPr marL="3052793" indent="-234830" eaLnBrk="0" fontAlgn="base" hangingPunct="0">
              <a:spcBef>
                <a:spcPct val="0"/>
              </a:spcBef>
              <a:spcAft>
                <a:spcPct val="0"/>
              </a:spcAft>
              <a:defRPr sz="2400">
                <a:solidFill>
                  <a:schemeClr val="tx1"/>
                </a:solidFill>
                <a:latin typeface="Times" panose="02020603050405020304" pitchFamily="18" charset="0"/>
              </a:defRPr>
            </a:lvl7pPr>
            <a:lvl8pPr marL="3522454" indent="-234830" eaLnBrk="0" fontAlgn="base" hangingPunct="0">
              <a:spcBef>
                <a:spcPct val="0"/>
              </a:spcBef>
              <a:spcAft>
                <a:spcPct val="0"/>
              </a:spcAft>
              <a:defRPr sz="2400">
                <a:solidFill>
                  <a:schemeClr val="tx1"/>
                </a:solidFill>
                <a:latin typeface="Times" panose="02020603050405020304" pitchFamily="18" charset="0"/>
              </a:defRPr>
            </a:lvl8pPr>
            <a:lvl9pPr marL="3992114" indent="-234830" eaLnBrk="0" fontAlgn="base" hangingPunct="0">
              <a:spcBef>
                <a:spcPct val="0"/>
              </a:spcBef>
              <a:spcAft>
                <a:spcPct val="0"/>
              </a:spcAft>
              <a:defRPr sz="2400">
                <a:solidFill>
                  <a:schemeClr val="tx1"/>
                </a:solidFill>
                <a:latin typeface="Times" panose="02020603050405020304" pitchFamily="18" charset="0"/>
              </a:defRPr>
            </a:lvl9pPr>
          </a:lstStyle>
          <a:p>
            <a:fld id="{7F85D519-67C2-4E23-B210-0F99CEA8308C}" type="slidenum">
              <a:rPr lang="en-US" altLang="en-US" sz="1200"/>
              <a:pPr/>
              <a:t>12</a:t>
            </a:fld>
            <a:endParaRPr lang="en-US" altLang="en-US" sz="1200"/>
          </a:p>
        </p:txBody>
      </p:sp>
      <p:sp>
        <p:nvSpPr>
          <p:cNvPr id="52227" name="Rectangle 2">
            <a:extLst>
              <a:ext uri="{FF2B5EF4-FFF2-40B4-BE49-F238E27FC236}">
                <a16:creationId xmlns:a16="http://schemas.microsoft.com/office/drawing/2014/main" id="{40694193-5759-4AF0-A679-E4D80B7B292E}"/>
              </a:ext>
            </a:extLst>
          </p:cNvPr>
          <p:cNvSpPr>
            <a:spLocks noGrp="1" noRot="1" noChangeAspect="1" noChangeArrowheads="1" noTextEdit="1"/>
          </p:cNvSpPr>
          <p:nvPr>
            <p:ph type="sldImg"/>
          </p:nvPr>
        </p:nvSpPr>
        <p:spPr>
          <a:ln/>
        </p:spPr>
      </p:sp>
      <p:sp>
        <p:nvSpPr>
          <p:cNvPr id="52228" name="Rectangle 3">
            <a:extLst>
              <a:ext uri="{FF2B5EF4-FFF2-40B4-BE49-F238E27FC236}">
                <a16:creationId xmlns:a16="http://schemas.microsoft.com/office/drawing/2014/main" id="{A8BE7CB1-DD4F-4730-958C-D4C835C516F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latin typeface="Times" panose="02020603050405020304" pitchFamily="18" charset="0"/>
            </a:endParaRPr>
          </a:p>
        </p:txBody>
      </p:sp>
    </p:spTree>
    <p:extLst>
      <p:ext uri="{BB962C8B-B14F-4D97-AF65-F5344CB8AC3E}">
        <p14:creationId xmlns:p14="http://schemas.microsoft.com/office/powerpoint/2010/main" val="38849441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8C27712-3692-4A90-8CF2-CA78D6DC5F6E}" type="slidenum">
              <a:rPr lang="en-US" smtClean="0"/>
              <a:t>13</a:t>
            </a:fld>
            <a:endParaRPr lang="en-US"/>
          </a:p>
        </p:txBody>
      </p:sp>
    </p:spTree>
    <p:extLst>
      <p:ext uri="{BB962C8B-B14F-4D97-AF65-F5344CB8AC3E}">
        <p14:creationId xmlns:p14="http://schemas.microsoft.com/office/powerpoint/2010/main" val="20724529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8C27712-3692-4A90-8CF2-CA78D6DC5F6E}" type="slidenum">
              <a:rPr lang="en-US" smtClean="0"/>
              <a:t>14</a:t>
            </a:fld>
            <a:endParaRPr lang="en-US"/>
          </a:p>
        </p:txBody>
      </p:sp>
    </p:spTree>
    <p:extLst>
      <p:ext uri="{BB962C8B-B14F-4D97-AF65-F5344CB8AC3E}">
        <p14:creationId xmlns:p14="http://schemas.microsoft.com/office/powerpoint/2010/main" val="26960338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49D9CE-B052-451A-A259-4C3D6420A44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46B1FF5-FFC0-4732-A885-26D37A90DB3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6F25DA0-E3F3-4B56-B816-CC24F6EE412A}"/>
              </a:ext>
            </a:extLst>
          </p:cNvPr>
          <p:cNvSpPr>
            <a:spLocks noGrp="1"/>
          </p:cNvSpPr>
          <p:nvPr>
            <p:ph type="dt" sz="half" idx="10"/>
          </p:nvPr>
        </p:nvSpPr>
        <p:spPr/>
        <p:txBody>
          <a:bodyPr/>
          <a:lstStyle/>
          <a:p>
            <a:fld id="{379883D9-B21A-4BD8-BDBF-D18E62AFEEA2}" type="datetimeFigureOut">
              <a:rPr lang="en-US" smtClean="0"/>
              <a:t>4/7/2025</a:t>
            </a:fld>
            <a:endParaRPr lang="en-US"/>
          </a:p>
        </p:txBody>
      </p:sp>
      <p:sp>
        <p:nvSpPr>
          <p:cNvPr id="5" name="Footer Placeholder 4">
            <a:extLst>
              <a:ext uri="{FF2B5EF4-FFF2-40B4-BE49-F238E27FC236}">
                <a16:creationId xmlns:a16="http://schemas.microsoft.com/office/drawing/2014/main" id="{C2D75E81-91F3-468D-BEDD-1DA1A78C95B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7D5C710-37EE-4F66-901F-FDA165B454A0}"/>
              </a:ext>
            </a:extLst>
          </p:cNvPr>
          <p:cNvSpPr>
            <a:spLocks noGrp="1"/>
          </p:cNvSpPr>
          <p:nvPr>
            <p:ph type="sldNum" sz="quarter" idx="12"/>
          </p:nvPr>
        </p:nvSpPr>
        <p:spPr/>
        <p:txBody>
          <a:bodyPr/>
          <a:lstStyle/>
          <a:p>
            <a:fld id="{85AA3731-747E-4068-A392-36446FDD4A94}" type="slidenum">
              <a:rPr lang="en-US" smtClean="0"/>
              <a:t>‹#›</a:t>
            </a:fld>
            <a:endParaRPr lang="en-US"/>
          </a:p>
        </p:txBody>
      </p:sp>
    </p:spTree>
    <p:extLst>
      <p:ext uri="{BB962C8B-B14F-4D97-AF65-F5344CB8AC3E}">
        <p14:creationId xmlns:p14="http://schemas.microsoft.com/office/powerpoint/2010/main" val="33867608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DAA26D-19C3-4DB0-832D-85491ADA3B1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BAF20FC-2220-4BB5-9657-030F3C1277B0}"/>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1B4BFBD-0D26-48C2-8E3A-A7ED7249270E}"/>
              </a:ext>
            </a:extLst>
          </p:cNvPr>
          <p:cNvSpPr>
            <a:spLocks noGrp="1"/>
          </p:cNvSpPr>
          <p:nvPr>
            <p:ph type="dt" sz="half" idx="10"/>
          </p:nvPr>
        </p:nvSpPr>
        <p:spPr/>
        <p:txBody>
          <a:bodyPr/>
          <a:lstStyle/>
          <a:p>
            <a:fld id="{379883D9-B21A-4BD8-BDBF-D18E62AFEEA2}" type="datetimeFigureOut">
              <a:rPr lang="en-US" smtClean="0"/>
              <a:t>4/7/2025</a:t>
            </a:fld>
            <a:endParaRPr lang="en-US"/>
          </a:p>
        </p:txBody>
      </p:sp>
      <p:sp>
        <p:nvSpPr>
          <p:cNvPr id="5" name="Footer Placeholder 4">
            <a:extLst>
              <a:ext uri="{FF2B5EF4-FFF2-40B4-BE49-F238E27FC236}">
                <a16:creationId xmlns:a16="http://schemas.microsoft.com/office/drawing/2014/main" id="{C490B37B-D4A5-457D-8D60-901B0BE7E3D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9EFB738-14CA-44C9-8E6A-47867AE06586}"/>
              </a:ext>
            </a:extLst>
          </p:cNvPr>
          <p:cNvSpPr>
            <a:spLocks noGrp="1"/>
          </p:cNvSpPr>
          <p:nvPr>
            <p:ph type="sldNum" sz="quarter" idx="12"/>
          </p:nvPr>
        </p:nvSpPr>
        <p:spPr/>
        <p:txBody>
          <a:bodyPr/>
          <a:lstStyle/>
          <a:p>
            <a:fld id="{85AA3731-747E-4068-A392-36446FDD4A94}" type="slidenum">
              <a:rPr lang="en-US" smtClean="0"/>
              <a:t>‹#›</a:t>
            </a:fld>
            <a:endParaRPr lang="en-US"/>
          </a:p>
        </p:txBody>
      </p:sp>
    </p:spTree>
    <p:extLst>
      <p:ext uri="{BB962C8B-B14F-4D97-AF65-F5344CB8AC3E}">
        <p14:creationId xmlns:p14="http://schemas.microsoft.com/office/powerpoint/2010/main" val="7426507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E612CC6-2363-4E02-A5C8-ED90BD67412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ED7ABC9-1693-4598-98A5-3F4363E4060B}"/>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F944029-2054-4BD3-AAB3-A72E6E2DE71D}"/>
              </a:ext>
            </a:extLst>
          </p:cNvPr>
          <p:cNvSpPr>
            <a:spLocks noGrp="1"/>
          </p:cNvSpPr>
          <p:nvPr>
            <p:ph type="dt" sz="half" idx="10"/>
          </p:nvPr>
        </p:nvSpPr>
        <p:spPr/>
        <p:txBody>
          <a:bodyPr/>
          <a:lstStyle/>
          <a:p>
            <a:fld id="{379883D9-B21A-4BD8-BDBF-D18E62AFEEA2}" type="datetimeFigureOut">
              <a:rPr lang="en-US" smtClean="0"/>
              <a:t>4/7/2025</a:t>
            </a:fld>
            <a:endParaRPr lang="en-US"/>
          </a:p>
        </p:txBody>
      </p:sp>
      <p:sp>
        <p:nvSpPr>
          <p:cNvPr id="5" name="Footer Placeholder 4">
            <a:extLst>
              <a:ext uri="{FF2B5EF4-FFF2-40B4-BE49-F238E27FC236}">
                <a16:creationId xmlns:a16="http://schemas.microsoft.com/office/drawing/2014/main" id="{E0BF6602-728D-4863-A2E8-38AEB867B19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911F60D-45C6-4D84-AEC3-EFE62B239725}"/>
              </a:ext>
            </a:extLst>
          </p:cNvPr>
          <p:cNvSpPr>
            <a:spLocks noGrp="1"/>
          </p:cNvSpPr>
          <p:nvPr>
            <p:ph type="sldNum" sz="quarter" idx="12"/>
          </p:nvPr>
        </p:nvSpPr>
        <p:spPr/>
        <p:txBody>
          <a:bodyPr/>
          <a:lstStyle/>
          <a:p>
            <a:fld id="{85AA3731-747E-4068-A392-36446FDD4A94}" type="slidenum">
              <a:rPr lang="en-US" smtClean="0"/>
              <a:t>‹#›</a:t>
            </a:fld>
            <a:endParaRPr lang="en-US"/>
          </a:p>
        </p:txBody>
      </p:sp>
    </p:spTree>
    <p:extLst>
      <p:ext uri="{BB962C8B-B14F-4D97-AF65-F5344CB8AC3E}">
        <p14:creationId xmlns:p14="http://schemas.microsoft.com/office/powerpoint/2010/main" val="13409998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5e Title &amp; Content">
    <p:spTree>
      <p:nvGrpSpPr>
        <p:cNvPr id="1" name=""/>
        <p:cNvGrpSpPr/>
        <p:nvPr/>
      </p:nvGrpSpPr>
      <p:grpSpPr>
        <a:xfrm>
          <a:off x="0" y="0"/>
          <a:ext cx="0" cy="0"/>
          <a:chOff x="0" y="0"/>
          <a:chExt cx="0" cy="0"/>
        </a:xfrm>
      </p:grpSpPr>
      <p:sp>
        <p:nvSpPr>
          <p:cNvPr id="32" name="Title Text"/>
          <p:cNvSpPr txBox="1">
            <a:spLocks noGrp="1"/>
          </p:cNvSpPr>
          <p:nvPr>
            <p:ph type="title"/>
          </p:nvPr>
        </p:nvSpPr>
        <p:spPr>
          <a:prstGeom prst="rect">
            <a:avLst/>
          </a:prstGeom>
        </p:spPr>
        <p:txBody>
          <a:bodyPr/>
          <a:lstStyle/>
          <a:p>
            <a:r>
              <a:t>Title Text</a:t>
            </a:r>
          </a:p>
        </p:txBody>
      </p:sp>
      <p:sp>
        <p:nvSpPr>
          <p:cNvPr id="33"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3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554894318"/>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Shape 24"/>
        <p:cNvGrpSpPr/>
        <p:nvPr/>
      </p:nvGrpSpPr>
      <p:grpSpPr>
        <a:xfrm>
          <a:off x="0" y="0"/>
          <a:ext cx="0" cy="0"/>
          <a:chOff x="0" y="0"/>
          <a:chExt cx="0" cy="0"/>
        </a:xfrm>
      </p:grpSpPr>
      <p:sp>
        <p:nvSpPr>
          <p:cNvPr id="25" name="Title Placeholder"/>
          <p:cNvSpPr txBox="1">
            <a:spLocks noGrp="1"/>
          </p:cNvSpPr>
          <p:nvPr>
            <p:ph type="title"/>
          </p:nvPr>
        </p:nvSpPr>
        <p:spPr>
          <a:xfrm>
            <a:off x="609600" y="215372"/>
            <a:ext cx="109728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4" name="Content Placeholder 3">
            <a:extLst>
              <a:ext uri="{FF2B5EF4-FFF2-40B4-BE49-F238E27FC236}">
                <a16:creationId xmlns:a16="http://schemas.microsoft.com/office/drawing/2014/main" id="{00F45AE3-EB76-41DE-97B2-CFE79B73D3C6}"/>
              </a:ext>
            </a:extLst>
          </p:cNvPr>
          <p:cNvSpPr>
            <a:spLocks noGrp="1"/>
          </p:cNvSpPr>
          <p:nvPr>
            <p:ph sz="quarter" idx="13"/>
          </p:nvPr>
        </p:nvSpPr>
        <p:spPr>
          <a:xfrm>
            <a:off x="609601" y="1554921"/>
            <a:ext cx="10977033" cy="4663335"/>
          </a:xfrm>
        </p:spPr>
        <p:txBody>
          <a:bodyPr/>
          <a:lstStyle>
            <a:lvl1pPr indent="-255600">
              <a:defRPr sz="2400">
                <a:latin typeface="+mn-lt"/>
              </a:defRPr>
            </a:lvl1pPr>
            <a:lvl2pPr indent="-284400">
              <a:defRPr sz="2400">
                <a:latin typeface="+mn-lt"/>
              </a:defRPr>
            </a:lvl2pPr>
            <a:lvl3pPr indent="-230400">
              <a:defRPr sz="2400">
                <a:latin typeface="+mn-lt"/>
              </a:defRPr>
            </a:lvl3pPr>
            <a:lvl4pPr indent="-230400">
              <a:defRPr sz="2400">
                <a:latin typeface="+mn-lt"/>
              </a:defRPr>
            </a:lvl4pPr>
            <a:lvl5pPr indent="-230400">
              <a:defRPr sz="2400">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8" name="Shape 28"/>
          <p:cNvSpPr txBox="1">
            <a:spLocks noGrp="1"/>
          </p:cNvSpPr>
          <p:nvPr>
            <p:ph type="dt" idx="10"/>
          </p:nvPr>
        </p:nvSpPr>
        <p:spPr>
          <a:xfrm>
            <a:off x="8447617" y="113072"/>
            <a:ext cx="28447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29" name="Shape 29"/>
          <p:cNvSpPr txBox="1">
            <a:spLocks noGrp="1"/>
          </p:cNvSpPr>
          <p:nvPr>
            <p:ph type="sldNum" idx="12"/>
          </p:nvPr>
        </p:nvSpPr>
        <p:spPr>
          <a:xfrm>
            <a:off x="11292415" y="113072"/>
            <a:ext cx="735711" cy="182879"/>
          </a:xfrm>
          <a:prstGeom prst="rect">
            <a:avLst/>
          </a:prstGeom>
          <a:noFill/>
          <a:ln>
            <a:noFill/>
          </a:ln>
        </p:spPr>
        <p:txBody>
          <a:bodyPr lIns="91425" tIns="45700" rIns="91425" bIns="45700" anchor="ctr" anchorCtr="0">
            <a:noAutofit/>
          </a:bodyPr>
          <a:lstStyle/>
          <a:p>
            <a:pPr>
              <a:buSzPct val="25000"/>
            </a:pPr>
            <a:fld id="{00000000-1234-1234-1234-123412341234}" type="slidenum">
              <a:rPr lang="en-US" sz="900" smtClean="0">
                <a:solidFill>
                  <a:schemeClr val="lt1"/>
                </a:solidFill>
                <a:latin typeface="Arial"/>
                <a:ea typeface="Arial"/>
                <a:cs typeface="Arial"/>
                <a:sym typeface="Arial"/>
              </a:rPr>
              <a:pPr>
                <a:buSzPct val="25000"/>
              </a:pPr>
              <a:t>‹#›</a:t>
            </a:fld>
            <a:endParaRPr lang="en-US" sz="900"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21935316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Title and Ten Content">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609600" y="215372"/>
            <a:ext cx="109728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8" name="Content Placeholder 7">
            <a:extLst>
              <a:ext uri="{FF2B5EF4-FFF2-40B4-BE49-F238E27FC236}">
                <a16:creationId xmlns:a16="http://schemas.microsoft.com/office/drawing/2014/main" id="{82CB7AFE-9851-46A0-B2FB-0A5EE6AEFCA6}"/>
              </a:ext>
            </a:extLst>
          </p:cNvPr>
          <p:cNvSpPr>
            <a:spLocks noGrp="1"/>
          </p:cNvSpPr>
          <p:nvPr>
            <p:ph sz="quarter" idx="13"/>
          </p:nvPr>
        </p:nvSpPr>
        <p:spPr>
          <a:xfrm>
            <a:off x="609601" y="1552575"/>
            <a:ext cx="5349025" cy="469408"/>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7">
            <a:extLst>
              <a:ext uri="{FF2B5EF4-FFF2-40B4-BE49-F238E27FC236}">
                <a16:creationId xmlns:a16="http://schemas.microsoft.com/office/drawing/2014/main" id="{75D3A394-A5AF-478E-AC3D-2714CFF806D2}"/>
              </a:ext>
            </a:extLst>
          </p:cNvPr>
          <p:cNvSpPr>
            <a:spLocks noGrp="1"/>
          </p:cNvSpPr>
          <p:nvPr>
            <p:ph sz="quarter" idx="14"/>
          </p:nvPr>
        </p:nvSpPr>
        <p:spPr>
          <a:xfrm>
            <a:off x="609601" y="2216772"/>
            <a:ext cx="5349025" cy="552186"/>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7">
            <a:extLst>
              <a:ext uri="{FF2B5EF4-FFF2-40B4-BE49-F238E27FC236}">
                <a16:creationId xmlns:a16="http://schemas.microsoft.com/office/drawing/2014/main" id="{5D721EFE-2C28-4C54-8BB9-3FCF3DECD16D}"/>
              </a:ext>
            </a:extLst>
          </p:cNvPr>
          <p:cNvSpPr>
            <a:spLocks noGrp="1"/>
          </p:cNvSpPr>
          <p:nvPr>
            <p:ph sz="quarter" idx="15"/>
          </p:nvPr>
        </p:nvSpPr>
        <p:spPr>
          <a:xfrm>
            <a:off x="609601" y="2953477"/>
            <a:ext cx="5349025" cy="525368"/>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7">
            <a:extLst>
              <a:ext uri="{FF2B5EF4-FFF2-40B4-BE49-F238E27FC236}">
                <a16:creationId xmlns:a16="http://schemas.microsoft.com/office/drawing/2014/main" id="{99D20A0E-9225-48FB-91AF-C7D8DE4D66F4}"/>
              </a:ext>
            </a:extLst>
          </p:cNvPr>
          <p:cNvSpPr>
            <a:spLocks noGrp="1"/>
          </p:cNvSpPr>
          <p:nvPr>
            <p:ph sz="quarter" idx="16"/>
          </p:nvPr>
        </p:nvSpPr>
        <p:spPr>
          <a:xfrm>
            <a:off x="609601" y="3640944"/>
            <a:ext cx="5349025" cy="525368"/>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5" name="Shape 35"/>
          <p:cNvSpPr txBox="1">
            <a:spLocks noGrp="1"/>
          </p:cNvSpPr>
          <p:nvPr>
            <p:ph type="dt" idx="10"/>
          </p:nvPr>
        </p:nvSpPr>
        <p:spPr>
          <a:xfrm>
            <a:off x="8447617" y="113072"/>
            <a:ext cx="28447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6" name="Shape 36"/>
          <p:cNvSpPr txBox="1">
            <a:spLocks noGrp="1"/>
          </p:cNvSpPr>
          <p:nvPr>
            <p:ph type="sldNum" idx="12"/>
          </p:nvPr>
        </p:nvSpPr>
        <p:spPr>
          <a:xfrm>
            <a:off x="11292415" y="113072"/>
            <a:ext cx="735711" cy="182879"/>
          </a:xfrm>
          <a:prstGeom prst="rect">
            <a:avLst/>
          </a:prstGeom>
          <a:noFill/>
          <a:ln>
            <a:noFill/>
          </a:ln>
        </p:spPr>
        <p:txBody>
          <a:bodyPr lIns="91425" tIns="45700" rIns="91425" bIns="45700" anchor="ctr" anchorCtr="0">
            <a:noAutofit/>
          </a:bodyPr>
          <a:lstStyle/>
          <a:p>
            <a:pPr>
              <a:buSzPct val="25000"/>
            </a:pPr>
            <a:fld id="{00000000-1234-1234-1234-123412341234}" type="slidenum">
              <a:rPr lang="en-US" sz="900" smtClean="0">
                <a:solidFill>
                  <a:schemeClr val="lt1"/>
                </a:solidFill>
                <a:latin typeface="Arial"/>
                <a:ea typeface="Arial"/>
                <a:cs typeface="Arial"/>
                <a:sym typeface="Arial"/>
              </a:rPr>
              <a:pPr>
                <a:buSzPct val="25000"/>
              </a:pPr>
              <a:t>‹#›</a:t>
            </a:fld>
            <a:endParaRPr lang="en-US" sz="900" dirty="0">
              <a:solidFill>
                <a:schemeClr val="lt1"/>
              </a:solidFill>
              <a:latin typeface="Arial"/>
              <a:ea typeface="Arial"/>
              <a:cs typeface="Arial"/>
              <a:sym typeface="Arial"/>
            </a:endParaRPr>
          </a:p>
        </p:txBody>
      </p:sp>
      <p:sp>
        <p:nvSpPr>
          <p:cNvPr id="3" name="Content Placeholder 2"/>
          <p:cNvSpPr>
            <a:spLocks noGrp="1"/>
          </p:cNvSpPr>
          <p:nvPr>
            <p:ph sz="quarter" idx="17"/>
          </p:nvPr>
        </p:nvSpPr>
        <p:spPr>
          <a:xfrm>
            <a:off x="609601" y="4352925"/>
            <a:ext cx="5349025" cy="4762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4"/>
          <p:cNvSpPr>
            <a:spLocks noGrp="1"/>
          </p:cNvSpPr>
          <p:nvPr>
            <p:ph sz="quarter" idx="18"/>
          </p:nvPr>
        </p:nvSpPr>
        <p:spPr>
          <a:xfrm>
            <a:off x="609601" y="5010150"/>
            <a:ext cx="5349025" cy="5143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7" name="Content Placeholder 6"/>
          <p:cNvSpPr>
            <a:spLocks noGrp="1"/>
          </p:cNvSpPr>
          <p:nvPr>
            <p:ph sz="quarter" idx="19"/>
          </p:nvPr>
        </p:nvSpPr>
        <p:spPr>
          <a:xfrm>
            <a:off x="609601" y="5692775"/>
            <a:ext cx="5349025" cy="566738"/>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0" name="Content Placeholder 9"/>
          <p:cNvSpPr>
            <a:spLocks noGrp="1"/>
          </p:cNvSpPr>
          <p:nvPr>
            <p:ph sz="quarter" idx="20"/>
          </p:nvPr>
        </p:nvSpPr>
        <p:spPr>
          <a:xfrm>
            <a:off x="6163735" y="1557339"/>
            <a:ext cx="5418667" cy="465137"/>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2" name="Content Placeholder 11"/>
          <p:cNvSpPr>
            <a:spLocks noGrp="1"/>
          </p:cNvSpPr>
          <p:nvPr>
            <p:ph sz="quarter" idx="21"/>
          </p:nvPr>
        </p:nvSpPr>
        <p:spPr>
          <a:xfrm>
            <a:off x="6163733" y="2216150"/>
            <a:ext cx="5418667" cy="5524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4" name="Content Placeholder 13"/>
          <p:cNvSpPr>
            <a:spLocks noGrp="1"/>
          </p:cNvSpPr>
          <p:nvPr>
            <p:ph sz="quarter" idx="22"/>
          </p:nvPr>
        </p:nvSpPr>
        <p:spPr>
          <a:xfrm>
            <a:off x="6163733" y="2952751"/>
            <a:ext cx="5418667" cy="525463"/>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9" name="Content Placeholder 18"/>
          <p:cNvSpPr>
            <a:spLocks noGrp="1"/>
          </p:cNvSpPr>
          <p:nvPr>
            <p:ph sz="quarter" idx="23"/>
          </p:nvPr>
        </p:nvSpPr>
        <p:spPr>
          <a:xfrm>
            <a:off x="6163733" y="3641726"/>
            <a:ext cx="5418667" cy="523875"/>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21" name="Content Placeholder 20"/>
          <p:cNvSpPr>
            <a:spLocks noGrp="1"/>
          </p:cNvSpPr>
          <p:nvPr>
            <p:ph sz="quarter" idx="24"/>
          </p:nvPr>
        </p:nvSpPr>
        <p:spPr>
          <a:xfrm>
            <a:off x="6163733" y="4352925"/>
            <a:ext cx="5418667" cy="4762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23" name="Content Placeholder 22"/>
          <p:cNvSpPr>
            <a:spLocks noGrp="1"/>
          </p:cNvSpPr>
          <p:nvPr>
            <p:ph sz="quarter" idx="25"/>
          </p:nvPr>
        </p:nvSpPr>
        <p:spPr>
          <a:xfrm>
            <a:off x="6284384" y="5010150"/>
            <a:ext cx="5298016" cy="5143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25" name="Content Placeholder 24"/>
          <p:cNvSpPr>
            <a:spLocks noGrp="1"/>
          </p:cNvSpPr>
          <p:nvPr>
            <p:ph sz="quarter" idx="26"/>
          </p:nvPr>
        </p:nvSpPr>
        <p:spPr>
          <a:xfrm>
            <a:off x="6284384" y="5692775"/>
            <a:ext cx="5298016" cy="566738"/>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2793775468"/>
      </p:ext>
    </p:extLst>
  </p:cSld>
  <p:clrMapOvr>
    <a:masterClrMapping/>
  </p:clrMapOvr>
  <p:extLst>
    <p:ext uri="{DCECCB84-F9BA-43D5-87BE-67443E8EF086}">
      <p15:sldGuideLst xmlns:p15="http://schemas.microsoft.com/office/powerpoint/2012/main">
        <p15:guide id="1" orient="horz" pos="98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3_Title and Ten Content">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609600" y="215372"/>
            <a:ext cx="109728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35" name="Shape 35"/>
          <p:cNvSpPr txBox="1">
            <a:spLocks noGrp="1"/>
          </p:cNvSpPr>
          <p:nvPr>
            <p:ph type="dt" idx="10"/>
          </p:nvPr>
        </p:nvSpPr>
        <p:spPr>
          <a:xfrm>
            <a:off x="8447617" y="113072"/>
            <a:ext cx="28447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6" name="Shape 36"/>
          <p:cNvSpPr txBox="1">
            <a:spLocks noGrp="1"/>
          </p:cNvSpPr>
          <p:nvPr>
            <p:ph type="sldNum" idx="12"/>
          </p:nvPr>
        </p:nvSpPr>
        <p:spPr>
          <a:xfrm>
            <a:off x="11292415" y="113072"/>
            <a:ext cx="735711" cy="182879"/>
          </a:xfrm>
          <a:prstGeom prst="rect">
            <a:avLst/>
          </a:prstGeom>
          <a:noFill/>
          <a:ln>
            <a:noFill/>
          </a:ln>
        </p:spPr>
        <p:txBody>
          <a:bodyPr lIns="91425" tIns="45700" rIns="91425" bIns="45700" anchor="ctr" anchorCtr="0">
            <a:noAutofit/>
          </a:bodyPr>
          <a:lstStyle/>
          <a:p>
            <a:pPr>
              <a:buSzPct val="25000"/>
            </a:pPr>
            <a:fld id="{00000000-1234-1234-1234-123412341234}" type="slidenum">
              <a:rPr lang="en-US" sz="900" smtClean="0">
                <a:solidFill>
                  <a:schemeClr val="lt1"/>
                </a:solidFill>
                <a:latin typeface="Arial"/>
                <a:ea typeface="Arial"/>
                <a:cs typeface="Arial"/>
                <a:sym typeface="Arial"/>
              </a:rPr>
              <a:pPr>
                <a:buSzPct val="25000"/>
              </a:pPr>
              <a:t>‹#›</a:t>
            </a:fld>
            <a:endParaRPr lang="en-US" sz="900" dirty="0">
              <a:solidFill>
                <a:schemeClr val="lt1"/>
              </a:solidFill>
              <a:latin typeface="Arial"/>
              <a:ea typeface="Arial"/>
              <a:cs typeface="Arial"/>
              <a:sym typeface="Arial"/>
            </a:endParaRPr>
          </a:p>
        </p:txBody>
      </p:sp>
      <p:sp>
        <p:nvSpPr>
          <p:cNvPr id="4" name="Text Placeholder 3">
            <a:extLst>
              <a:ext uri="{FF2B5EF4-FFF2-40B4-BE49-F238E27FC236}">
                <a16:creationId xmlns:a16="http://schemas.microsoft.com/office/drawing/2014/main" id="{8FE7ACA9-B2FC-432F-BFBD-B7649FB02D48}"/>
              </a:ext>
            </a:extLst>
          </p:cNvPr>
          <p:cNvSpPr>
            <a:spLocks noGrp="1"/>
          </p:cNvSpPr>
          <p:nvPr>
            <p:ph type="body" sz="quarter" idx="13"/>
          </p:nvPr>
        </p:nvSpPr>
        <p:spPr>
          <a:xfrm>
            <a:off x="609601" y="1557338"/>
            <a:ext cx="10858500" cy="552450"/>
          </a:xfrm>
        </p:spPr>
        <p:txBody>
          <a:bodyPr/>
          <a:lstStyle>
            <a:lvl1pPr>
              <a:defRPr sz="2400"/>
            </a:lvl1pPr>
            <a:lvl2pPr>
              <a:defRPr sz="2400"/>
            </a:lvl2pPr>
            <a:lvl3pPr>
              <a:defRPr sz="2400"/>
            </a:lvl3pPr>
            <a:lvl4pPr>
              <a:defRPr sz="2400"/>
            </a:lvl4pPr>
            <a:lvl5pPr>
              <a:defRPr sz="2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22" name="Content Placeholder 7">
            <a:extLst>
              <a:ext uri="{FF2B5EF4-FFF2-40B4-BE49-F238E27FC236}">
                <a16:creationId xmlns:a16="http://schemas.microsoft.com/office/drawing/2014/main" id="{B99D3F93-60E8-4636-89EF-3CE3661BC0D3}"/>
              </a:ext>
            </a:extLst>
          </p:cNvPr>
          <p:cNvSpPr>
            <a:spLocks noGrp="1"/>
          </p:cNvSpPr>
          <p:nvPr>
            <p:ph sz="quarter" idx="14"/>
          </p:nvPr>
        </p:nvSpPr>
        <p:spPr>
          <a:xfrm>
            <a:off x="609600" y="2296151"/>
            <a:ext cx="10972800" cy="469408"/>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4" name="Content Placeholder 7">
            <a:extLst>
              <a:ext uri="{FF2B5EF4-FFF2-40B4-BE49-F238E27FC236}">
                <a16:creationId xmlns:a16="http://schemas.microsoft.com/office/drawing/2014/main" id="{5AC56484-E3E3-4B22-99D6-6FCEF4C50DF4}"/>
              </a:ext>
            </a:extLst>
          </p:cNvPr>
          <p:cNvSpPr>
            <a:spLocks noGrp="1"/>
          </p:cNvSpPr>
          <p:nvPr>
            <p:ph sz="quarter" idx="15"/>
          </p:nvPr>
        </p:nvSpPr>
        <p:spPr>
          <a:xfrm>
            <a:off x="609600" y="2904664"/>
            <a:ext cx="10972800" cy="469408"/>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6" name="Content Placeholder 7">
            <a:extLst>
              <a:ext uri="{FF2B5EF4-FFF2-40B4-BE49-F238E27FC236}">
                <a16:creationId xmlns:a16="http://schemas.microsoft.com/office/drawing/2014/main" id="{8A98C441-987D-4B8C-9278-5F65A0FCDEA5}"/>
              </a:ext>
            </a:extLst>
          </p:cNvPr>
          <p:cNvSpPr>
            <a:spLocks noGrp="1"/>
          </p:cNvSpPr>
          <p:nvPr>
            <p:ph sz="quarter" idx="16"/>
          </p:nvPr>
        </p:nvSpPr>
        <p:spPr>
          <a:xfrm>
            <a:off x="719015" y="3563918"/>
            <a:ext cx="10972800" cy="469408"/>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7" name="Content Placeholder 7">
            <a:extLst>
              <a:ext uri="{FF2B5EF4-FFF2-40B4-BE49-F238E27FC236}">
                <a16:creationId xmlns:a16="http://schemas.microsoft.com/office/drawing/2014/main" id="{348408DF-1795-4CC1-8FFB-C1C9DADB69A4}"/>
              </a:ext>
            </a:extLst>
          </p:cNvPr>
          <p:cNvSpPr>
            <a:spLocks noGrp="1"/>
          </p:cNvSpPr>
          <p:nvPr>
            <p:ph sz="quarter" idx="17"/>
          </p:nvPr>
        </p:nvSpPr>
        <p:spPr>
          <a:xfrm>
            <a:off x="719015" y="4237158"/>
            <a:ext cx="10972800" cy="469408"/>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8" name="Content Placeholder 7">
            <a:extLst>
              <a:ext uri="{FF2B5EF4-FFF2-40B4-BE49-F238E27FC236}">
                <a16:creationId xmlns:a16="http://schemas.microsoft.com/office/drawing/2014/main" id="{92C2E526-5DD0-4487-A01E-A345BEB598B1}"/>
              </a:ext>
            </a:extLst>
          </p:cNvPr>
          <p:cNvSpPr>
            <a:spLocks noGrp="1"/>
          </p:cNvSpPr>
          <p:nvPr>
            <p:ph sz="quarter" idx="18"/>
          </p:nvPr>
        </p:nvSpPr>
        <p:spPr>
          <a:xfrm>
            <a:off x="812800" y="4930494"/>
            <a:ext cx="10972800" cy="469408"/>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25350180"/>
      </p:ext>
    </p:extLst>
  </p:cSld>
  <p:clrMapOvr>
    <a:masterClrMapping/>
  </p:clrMapOvr>
  <p:extLst>
    <p:ext uri="{DCECCB84-F9BA-43D5-87BE-67443E8EF086}">
      <p15:sldGuideLst xmlns:p15="http://schemas.microsoft.com/office/powerpoint/2012/main">
        <p15:guide id="1" orient="horz" pos="98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2_Title and Ten Content">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609600" y="215372"/>
            <a:ext cx="109728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8" name="Content Placeholder 7">
            <a:extLst>
              <a:ext uri="{FF2B5EF4-FFF2-40B4-BE49-F238E27FC236}">
                <a16:creationId xmlns:a16="http://schemas.microsoft.com/office/drawing/2014/main" id="{82CB7AFE-9851-46A0-B2FB-0A5EE6AEFCA6}"/>
              </a:ext>
            </a:extLst>
          </p:cNvPr>
          <p:cNvSpPr>
            <a:spLocks noGrp="1"/>
          </p:cNvSpPr>
          <p:nvPr>
            <p:ph sz="quarter" idx="13"/>
          </p:nvPr>
        </p:nvSpPr>
        <p:spPr>
          <a:xfrm>
            <a:off x="609600" y="1552576"/>
            <a:ext cx="10972800" cy="198039"/>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7">
            <a:extLst>
              <a:ext uri="{FF2B5EF4-FFF2-40B4-BE49-F238E27FC236}">
                <a16:creationId xmlns:a16="http://schemas.microsoft.com/office/drawing/2014/main" id="{75D3A394-A5AF-478E-AC3D-2714CFF806D2}"/>
              </a:ext>
            </a:extLst>
          </p:cNvPr>
          <p:cNvSpPr>
            <a:spLocks noGrp="1"/>
          </p:cNvSpPr>
          <p:nvPr>
            <p:ph sz="quarter" idx="14"/>
          </p:nvPr>
        </p:nvSpPr>
        <p:spPr>
          <a:xfrm>
            <a:off x="609600" y="1841637"/>
            <a:ext cx="10972800" cy="232963"/>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7">
            <a:extLst>
              <a:ext uri="{FF2B5EF4-FFF2-40B4-BE49-F238E27FC236}">
                <a16:creationId xmlns:a16="http://schemas.microsoft.com/office/drawing/2014/main" id="{5D721EFE-2C28-4C54-8BB9-3FCF3DECD16D}"/>
              </a:ext>
            </a:extLst>
          </p:cNvPr>
          <p:cNvSpPr>
            <a:spLocks noGrp="1"/>
          </p:cNvSpPr>
          <p:nvPr>
            <p:ph sz="quarter" idx="15"/>
          </p:nvPr>
        </p:nvSpPr>
        <p:spPr>
          <a:xfrm>
            <a:off x="609600" y="2191482"/>
            <a:ext cx="10972800" cy="221648"/>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7">
            <a:extLst>
              <a:ext uri="{FF2B5EF4-FFF2-40B4-BE49-F238E27FC236}">
                <a16:creationId xmlns:a16="http://schemas.microsoft.com/office/drawing/2014/main" id="{99D20A0E-9225-48FB-91AF-C7D8DE4D66F4}"/>
              </a:ext>
            </a:extLst>
          </p:cNvPr>
          <p:cNvSpPr>
            <a:spLocks noGrp="1"/>
          </p:cNvSpPr>
          <p:nvPr>
            <p:ph sz="quarter" idx="16"/>
          </p:nvPr>
        </p:nvSpPr>
        <p:spPr>
          <a:xfrm>
            <a:off x="609600" y="2515536"/>
            <a:ext cx="10972800" cy="221648"/>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5" name="Shape 35"/>
          <p:cNvSpPr txBox="1">
            <a:spLocks noGrp="1"/>
          </p:cNvSpPr>
          <p:nvPr>
            <p:ph type="dt" idx="10"/>
          </p:nvPr>
        </p:nvSpPr>
        <p:spPr>
          <a:xfrm>
            <a:off x="8447617" y="113072"/>
            <a:ext cx="28447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6" name="Shape 36"/>
          <p:cNvSpPr txBox="1">
            <a:spLocks noGrp="1"/>
          </p:cNvSpPr>
          <p:nvPr>
            <p:ph type="sldNum" idx="12"/>
          </p:nvPr>
        </p:nvSpPr>
        <p:spPr>
          <a:xfrm>
            <a:off x="11292415" y="113072"/>
            <a:ext cx="735711" cy="182879"/>
          </a:xfrm>
          <a:prstGeom prst="rect">
            <a:avLst/>
          </a:prstGeom>
          <a:noFill/>
          <a:ln>
            <a:noFill/>
          </a:ln>
        </p:spPr>
        <p:txBody>
          <a:bodyPr lIns="91425" tIns="45700" rIns="91425" bIns="45700" anchor="ctr" anchorCtr="0">
            <a:noAutofit/>
          </a:bodyPr>
          <a:lstStyle/>
          <a:p>
            <a:pPr>
              <a:buSzPct val="25000"/>
            </a:pPr>
            <a:fld id="{00000000-1234-1234-1234-123412341234}" type="slidenum">
              <a:rPr lang="en-US" sz="900" smtClean="0">
                <a:solidFill>
                  <a:schemeClr val="lt1"/>
                </a:solidFill>
                <a:latin typeface="Arial"/>
                <a:ea typeface="Arial"/>
                <a:cs typeface="Arial"/>
                <a:sym typeface="Arial"/>
              </a:rPr>
              <a:pPr>
                <a:buSzPct val="25000"/>
              </a:pPr>
              <a:t>‹#›</a:t>
            </a:fld>
            <a:endParaRPr lang="en-US" sz="900" dirty="0">
              <a:solidFill>
                <a:schemeClr val="lt1"/>
              </a:solidFill>
              <a:latin typeface="Arial"/>
              <a:ea typeface="Arial"/>
              <a:cs typeface="Arial"/>
              <a:sym typeface="Arial"/>
            </a:endParaRPr>
          </a:p>
        </p:txBody>
      </p:sp>
      <p:sp>
        <p:nvSpPr>
          <p:cNvPr id="3" name="Content Placeholder 2"/>
          <p:cNvSpPr>
            <a:spLocks noGrp="1"/>
          </p:cNvSpPr>
          <p:nvPr>
            <p:ph sz="quarter" idx="17"/>
          </p:nvPr>
        </p:nvSpPr>
        <p:spPr>
          <a:xfrm>
            <a:off x="609600" y="2840656"/>
            <a:ext cx="10972800" cy="200926"/>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4"/>
          <p:cNvSpPr>
            <a:spLocks noGrp="1"/>
          </p:cNvSpPr>
          <p:nvPr>
            <p:ph sz="quarter" idx="18"/>
          </p:nvPr>
        </p:nvSpPr>
        <p:spPr>
          <a:xfrm>
            <a:off x="609600" y="3169638"/>
            <a:ext cx="10972800" cy="21700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7" name="Content Placeholder 6"/>
          <p:cNvSpPr>
            <a:spLocks noGrp="1"/>
          </p:cNvSpPr>
          <p:nvPr>
            <p:ph sz="quarter" idx="19"/>
          </p:nvPr>
        </p:nvSpPr>
        <p:spPr>
          <a:xfrm>
            <a:off x="609600" y="3488845"/>
            <a:ext cx="10972800" cy="239102"/>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4" name="Text Placeholder 3"/>
          <p:cNvSpPr>
            <a:spLocks noGrp="1"/>
          </p:cNvSpPr>
          <p:nvPr>
            <p:ph type="body" sz="quarter" idx="20"/>
          </p:nvPr>
        </p:nvSpPr>
        <p:spPr>
          <a:xfrm>
            <a:off x="609600" y="3727451"/>
            <a:ext cx="10972800" cy="328613"/>
          </a:xfrm>
        </p:spPr>
        <p:txBody>
          <a:bodyPr/>
          <a:lstStyle>
            <a:lvl1pPr indent="-255600">
              <a:defRPr sz="2400">
                <a:latin typeface="+mn-lt"/>
              </a:defRPr>
            </a:lvl1pPr>
            <a:lvl2pPr>
              <a:defRPr sz="2400">
                <a:latin typeface="+mn-lt"/>
              </a:defRPr>
            </a:lvl2pPr>
            <a:lvl3pPr>
              <a:defRPr sz="2400">
                <a:latin typeface="+mn-lt"/>
              </a:defRPr>
            </a:lvl3pPr>
            <a:lvl4pPr>
              <a:defRPr sz="2400">
                <a:latin typeface="+mn-lt"/>
              </a:defRPr>
            </a:lvl4pPr>
            <a:lvl5pPr>
              <a:defRPr sz="2400">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9" name="Text Placeholder 8"/>
          <p:cNvSpPr>
            <a:spLocks noGrp="1"/>
          </p:cNvSpPr>
          <p:nvPr>
            <p:ph type="body" sz="quarter" idx="21"/>
          </p:nvPr>
        </p:nvSpPr>
        <p:spPr>
          <a:xfrm>
            <a:off x="609600" y="4056064"/>
            <a:ext cx="10972800" cy="293687"/>
          </a:xfrm>
        </p:spPr>
        <p:txBody>
          <a:bodyPr/>
          <a:lstStyle>
            <a:lvl1pPr indent="-255600">
              <a:defRPr sz="2400">
                <a:latin typeface="+mn-lt"/>
              </a:defRPr>
            </a:lvl1pPr>
            <a:lvl2pPr>
              <a:defRPr sz="2400">
                <a:latin typeface="+mn-lt"/>
              </a:defRPr>
            </a:lvl2pPr>
            <a:lvl3pPr>
              <a:defRPr sz="2400">
                <a:latin typeface="+mn-lt"/>
              </a:defRPr>
            </a:lvl3pPr>
            <a:lvl4pPr>
              <a:defRPr sz="2400">
                <a:latin typeface="+mn-lt"/>
              </a:defRPr>
            </a:lvl4pPr>
            <a:lvl5pPr>
              <a:defRPr sz="2400">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3" name="Text Placeholder 12"/>
          <p:cNvSpPr>
            <a:spLocks noGrp="1"/>
          </p:cNvSpPr>
          <p:nvPr>
            <p:ph type="body" sz="quarter" idx="22"/>
          </p:nvPr>
        </p:nvSpPr>
        <p:spPr>
          <a:xfrm>
            <a:off x="609600" y="4349750"/>
            <a:ext cx="10972800" cy="280988"/>
          </a:xfrm>
        </p:spPr>
        <p:txBody>
          <a:bodyPr/>
          <a:lstStyle>
            <a:lvl1pPr indent="-255600">
              <a:defRPr sz="2400">
                <a:latin typeface="+mn-lt"/>
              </a:defRPr>
            </a:lvl1pPr>
            <a:lvl2pPr>
              <a:defRPr sz="2400">
                <a:latin typeface="+mn-lt"/>
              </a:defRPr>
            </a:lvl2pPr>
            <a:lvl3pPr>
              <a:defRPr sz="2400">
                <a:latin typeface="+mn-lt"/>
              </a:defRPr>
            </a:lvl3pPr>
            <a:lvl4pPr>
              <a:defRPr sz="2400">
                <a:latin typeface="+mn-lt"/>
              </a:defRPr>
            </a:lvl4pPr>
            <a:lvl5pPr>
              <a:defRPr sz="2400">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20" name="Text Placeholder 19"/>
          <p:cNvSpPr>
            <a:spLocks noGrp="1"/>
          </p:cNvSpPr>
          <p:nvPr>
            <p:ph type="body" sz="quarter" idx="23"/>
          </p:nvPr>
        </p:nvSpPr>
        <p:spPr>
          <a:xfrm>
            <a:off x="609600" y="4630739"/>
            <a:ext cx="10972800" cy="339725"/>
          </a:xfrm>
        </p:spPr>
        <p:txBody>
          <a:bodyPr/>
          <a:lstStyle>
            <a:lvl1pPr indent="-255600">
              <a:defRPr sz="2400">
                <a:latin typeface="+mn-lt"/>
              </a:defRPr>
            </a:lvl1pPr>
            <a:lvl2pPr>
              <a:defRPr sz="2400">
                <a:latin typeface="+mn-lt"/>
              </a:defRPr>
            </a:lvl2pPr>
            <a:lvl3pPr>
              <a:defRPr sz="2400">
                <a:latin typeface="+mn-lt"/>
              </a:defRPr>
            </a:lvl3pPr>
            <a:lvl4pPr>
              <a:defRPr sz="2400">
                <a:latin typeface="+mn-lt"/>
              </a:defRPr>
            </a:lvl4pPr>
            <a:lvl5pPr>
              <a:defRPr sz="2400">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24" name="Text Placeholder 23"/>
          <p:cNvSpPr>
            <a:spLocks noGrp="1"/>
          </p:cNvSpPr>
          <p:nvPr>
            <p:ph type="body" sz="quarter" idx="24"/>
          </p:nvPr>
        </p:nvSpPr>
        <p:spPr>
          <a:xfrm>
            <a:off x="609600" y="4970464"/>
            <a:ext cx="10972800" cy="293687"/>
          </a:xfrm>
        </p:spPr>
        <p:txBody>
          <a:bodyPr/>
          <a:lstStyle>
            <a:lvl1pPr indent="-255600">
              <a:defRPr sz="2400">
                <a:latin typeface="+mn-lt"/>
              </a:defRPr>
            </a:lvl1pPr>
            <a:lvl2pPr>
              <a:defRPr sz="2400">
                <a:latin typeface="+mn-lt"/>
              </a:defRPr>
            </a:lvl2pPr>
            <a:lvl3pPr>
              <a:defRPr sz="2400">
                <a:latin typeface="+mn-lt"/>
              </a:defRPr>
            </a:lvl3pPr>
            <a:lvl4pPr>
              <a:defRPr sz="2400">
                <a:latin typeface="+mn-lt"/>
              </a:defRPr>
            </a:lvl4pPr>
            <a:lvl5pPr>
              <a:defRPr sz="2400">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27" name="Text Placeholder 26"/>
          <p:cNvSpPr>
            <a:spLocks noGrp="1"/>
          </p:cNvSpPr>
          <p:nvPr>
            <p:ph type="body" sz="quarter" idx="25"/>
          </p:nvPr>
        </p:nvSpPr>
        <p:spPr>
          <a:xfrm>
            <a:off x="609600" y="5264151"/>
            <a:ext cx="10972800" cy="339725"/>
          </a:xfrm>
        </p:spPr>
        <p:txBody>
          <a:bodyPr/>
          <a:lstStyle>
            <a:lvl1pPr indent="-255600">
              <a:defRPr sz="2400">
                <a:latin typeface="+mn-lt"/>
              </a:defRPr>
            </a:lvl1pPr>
            <a:lvl2pPr>
              <a:defRPr sz="2400">
                <a:latin typeface="+mn-lt"/>
              </a:defRPr>
            </a:lvl2pPr>
            <a:lvl3pPr>
              <a:defRPr sz="2400">
                <a:latin typeface="+mn-lt"/>
              </a:defRPr>
            </a:lvl3pPr>
            <a:lvl4pPr>
              <a:defRPr sz="2400">
                <a:latin typeface="+mn-lt"/>
              </a:defRPr>
            </a:lvl4pPr>
            <a:lvl5pPr>
              <a:defRPr sz="2400">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1153202427"/>
      </p:ext>
    </p:extLst>
  </p:cSld>
  <p:clrMapOvr>
    <a:masterClrMapping/>
  </p:clrMapOvr>
  <p:extLst>
    <p:ext uri="{DCECCB84-F9BA-43D5-87BE-67443E8EF086}">
      <p15:sldGuideLst xmlns:p15="http://schemas.microsoft.com/office/powerpoint/2012/main">
        <p15:guide id="1" orient="horz" pos="98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49D173-6513-4C00-9D56-11F14F51688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B1DB808-652F-4C1E-9411-A0212969E34C}"/>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15C4BD3-1EF2-4162-A565-0356972BCDEF}"/>
              </a:ext>
            </a:extLst>
          </p:cNvPr>
          <p:cNvSpPr>
            <a:spLocks noGrp="1"/>
          </p:cNvSpPr>
          <p:nvPr>
            <p:ph type="dt" sz="half" idx="10"/>
          </p:nvPr>
        </p:nvSpPr>
        <p:spPr/>
        <p:txBody>
          <a:bodyPr/>
          <a:lstStyle/>
          <a:p>
            <a:fld id="{379883D9-B21A-4BD8-BDBF-D18E62AFEEA2}" type="datetimeFigureOut">
              <a:rPr lang="en-US" smtClean="0"/>
              <a:t>4/7/2025</a:t>
            </a:fld>
            <a:endParaRPr lang="en-US"/>
          </a:p>
        </p:txBody>
      </p:sp>
      <p:sp>
        <p:nvSpPr>
          <p:cNvPr id="5" name="Footer Placeholder 4">
            <a:extLst>
              <a:ext uri="{FF2B5EF4-FFF2-40B4-BE49-F238E27FC236}">
                <a16:creationId xmlns:a16="http://schemas.microsoft.com/office/drawing/2014/main" id="{5C53FE17-E745-45C4-A20C-7159104FFFF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B3827A4-853C-4E94-976A-96C7A44FC18D}"/>
              </a:ext>
            </a:extLst>
          </p:cNvPr>
          <p:cNvSpPr>
            <a:spLocks noGrp="1"/>
          </p:cNvSpPr>
          <p:nvPr>
            <p:ph type="sldNum" sz="quarter" idx="12"/>
          </p:nvPr>
        </p:nvSpPr>
        <p:spPr/>
        <p:txBody>
          <a:bodyPr/>
          <a:lstStyle/>
          <a:p>
            <a:fld id="{85AA3731-747E-4068-A392-36446FDD4A94}" type="slidenum">
              <a:rPr lang="en-US" smtClean="0"/>
              <a:t>‹#›</a:t>
            </a:fld>
            <a:endParaRPr lang="en-US"/>
          </a:p>
        </p:txBody>
      </p:sp>
    </p:spTree>
    <p:extLst>
      <p:ext uri="{BB962C8B-B14F-4D97-AF65-F5344CB8AC3E}">
        <p14:creationId xmlns:p14="http://schemas.microsoft.com/office/powerpoint/2010/main" val="37714893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A77A9-0E5D-4B90-918D-43D70BEC91F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FEA601C-2658-40AF-BA57-C22E9F064E3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75A41898-2D5E-4AE2-874E-AB08C9394546}"/>
              </a:ext>
            </a:extLst>
          </p:cNvPr>
          <p:cNvSpPr>
            <a:spLocks noGrp="1"/>
          </p:cNvSpPr>
          <p:nvPr>
            <p:ph type="dt" sz="half" idx="10"/>
          </p:nvPr>
        </p:nvSpPr>
        <p:spPr/>
        <p:txBody>
          <a:bodyPr/>
          <a:lstStyle/>
          <a:p>
            <a:fld id="{379883D9-B21A-4BD8-BDBF-D18E62AFEEA2}" type="datetimeFigureOut">
              <a:rPr lang="en-US" smtClean="0"/>
              <a:t>4/7/2025</a:t>
            </a:fld>
            <a:endParaRPr lang="en-US"/>
          </a:p>
        </p:txBody>
      </p:sp>
      <p:sp>
        <p:nvSpPr>
          <p:cNvPr id="5" name="Footer Placeholder 4">
            <a:extLst>
              <a:ext uri="{FF2B5EF4-FFF2-40B4-BE49-F238E27FC236}">
                <a16:creationId xmlns:a16="http://schemas.microsoft.com/office/drawing/2014/main" id="{F4F18AF2-4760-4210-AB09-4CC06B79831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84A5B07-BED0-43AC-AB1F-05F1948428FF}"/>
              </a:ext>
            </a:extLst>
          </p:cNvPr>
          <p:cNvSpPr>
            <a:spLocks noGrp="1"/>
          </p:cNvSpPr>
          <p:nvPr>
            <p:ph type="sldNum" sz="quarter" idx="12"/>
          </p:nvPr>
        </p:nvSpPr>
        <p:spPr/>
        <p:txBody>
          <a:bodyPr/>
          <a:lstStyle/>
          <a:p>
            <a:fld id="{85AA3731-747E-4068-A392-36446FDD4A94}" type="slidenum">
              <a:rPr lang="en-US" smtClean="0"/>
              <a:t>‹#›</a:t>
            </a:fld>
            <a:endParaRPr lang="en-US"/>
          </a:p>
        </p:txBody>
      </p:sp>
    </p:spTree>
    <p:extLst>
      <p:ext uri="{BB962C8B-B14F-4D97-AF65-F5344CB8AC3E}">
        <p14:creationId xmlns:p14="http://schemas.microsoft.com/office/powerpoint/2010/main" val="6151779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FF22F7-FC52-4021-976A-A4E23A09E55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CBE89DF-3998-413C-A5BE-4B67E5D14272}"/>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B87B239-01A5-4186-BCF2-15247778FBF1}"/>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9DB6B39-867A-40DF-B6C4-B9A0F176B9F5}"/>
              </a:ext>
            </a:extLst>
          </p:cNvPr>
          <p:cNvSpPr>
            <a:spLocks noGrp="1"/>
          </p:cNvSpPr>
          <p:nvPr>
            <p:ph type="dt" sz="half" idx="10"/>
          </p:nvPr>
        </p:nvSpPr>
        <p:spPr/>
        <p:txBody>
          <a:bodyPr/>
          <a:lstStyle/>
          <a:p>
            <a:fld id="{379883D9-B21A-4BD8-BDBF-D18E62AFEEA2}" type="datetimeFigureOut">
              <a:rPr lang="en-US" smtClean="0"/>
              <a:t>4/7/2025</a:t>
            </a:fld>
            <a:endParaRPr lang="en-US"/>
          </a:p>
        </p:txBody>
      </p:sp>
      <p:sp>
        <p:nvSpPr>
          <p:cNvPr id="6" name="Footer Placeholder 5">
            <a:extLst>
              <a:ext uri="{FF2B5EF4-FFF2-40B4-BE49-F238E27FC236}">
                <a16:creationId xmlns:a16="http://schemas.microsoft.com/office/drawing/2014/main" id="{7432DAAB-DCE2-43CA-BB65-97FC087FB26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587A1F6-FBBC-4722-B50D-F60CB41995B8}"/>
              </a:ext>
            </a:extLst>
          </p:cNvPr>
          <p:cNvSpPr>
            <a:spLocks noGrp="1"/>
          </p:cNvSpPr>
          <p:nvPr>
            <p:ph type="sldNum" sz="quarter" idx="12"/>
          </p:nvPr>
        </p:nvSpPr>
        <p:spPr/>
        <p:txBody>
          <a:bodyPr/>
          <a:lstStyle/>
          <a:p>
            <a:fld id="{85AA3731-747E-4068-A392-36446FDD4A94}" type="slidenum">
              <a:rPr lang="en-US" smtClean="0"/>
              <a:t>‹#›</a:t>
            </a:fld>
            <a:endParaRPr lang="en-US"/>
          </a:p>
        </p:txBody>
      </p:sp>
    </p:spTree>
    <p:extLst>
      <p:ext uri="{BB962C8B-B14F-4D97-AF65-F5344CB8AC3E}">
        <p14:creationId xmlns:p14="http://schemas.microsoft.com/office/powerpoint/2010/main" val="4236303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0A9FE0-FB7F-4A79-85EA-888A92124F6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0216B9D-9C60-408C-94AF-2BD78A7D6FA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74571CCE-6B2D-46A5-B569-CE8E52C3B6CB}"/>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4CE1687-363D-481C-9A88-FB78460697C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D879FAEB-AB1C-4F4C-9555-520507917AA1}"/>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AA0777B-B02E-4118-9B7F-1DAE01E22232}"/>
              </a:ext>
            </a:extLst>
          </p:cNvPr>
          <p:cNvSpPr>
            <a:spLocks noGrp="1"/>
          </p:cNvSpPr>
          <p:nvPr>
            <p:ph type="dt" sz="half" idx="10"/>
          </p:nvPr>
        </p:nvSpPr>
        <p:spPr/>
        <p:txBody>
          <a:bodyPr/>
          <a:lstStyle/>
          <a:p>
            <a:fld id="{379883D9-B21A-4BD8-BDBF-D18E62AFEEA2}" type="datetimeFigureOut">
              <a:rPr lang="en-US" smtClean="0"/>
              <a:t>4/7/2025</a:t>
            </a:fld>
            <a:endParaRPr lang="en-US"/>
          </a:p>
        </p:txBody>
      </p:sp>
      <p:sp>
        <p:nvSpPr>
          <p:cNvPr id="8" name="Footer Placeholder 7">
            <a:extLst>
              <a:ext uri="{FF2B5EF4-FFF2-40B4-BE49-F238E27FC236}">
                <a16:creationId xmlns:a16="http://schemas.microsoft.com/office/drawing/2014/main" id="{5285C23B-958E-4521-97AF-AD0239EA023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8010B88-B2BE-4955-9EEA-217D0827DED9}"/>
              </a:ext>
            </a:extLst>
          </p:cNvPr>
          <p:cNvSpPr>
            <a:spLocks noGrp="1"/>
          </p:cNvSpPr>
          <p:nvPr>
            <p:ph type="sldNum" sz="quarter" idx="12"/>
          </p:nvPr>
        </p:nvSpPr>
        <p:spPr/>
        <p:txBody>
          <a:bodyPr/>
          <a:lstStyle/>
          <a:p>
            <a:fld id="{85AA3731-747E-4068-A392-36446FDD4A94}" type="slidenum">
              <a:rPr lang="en-US" smtClean="0"/>
              <a:t>‹#›</a:t>
            </a:fld>
            <a:endParaRPr lang="en-US"/>
          </a:p>
        </p:txBody>
      </p:sp>
    </p:spTree>
    <p:extLst>
      <p:ext uri="{BB962C8B-B14F-4D97-AF65-F5344CB8AC3E}">
        <p14:creationId xmlns:p14="http://schemas.microsoft.com/office/powerpoint/2010/main" val="27903550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07F56E-E6B0-4141-877A-C0CB660EECD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12D2ECB-5E9C-4B83-A8B7-0F4DDE6EA78B}"/>
              </a:ext>
            </a:extLst>
          </p:cNvPr>
          <p:cNvSpPr>
            <a:spLocks noGrp="1"/>
          </p:cNvSpPr>
          <p:nvPr>
            <p:ph type="dt" sz="half" idx="10"/>
          </p:nvPr>
        </p:nvSpPr>
        <p:spPr/>
        <p:txBody>
          <a:bodyPr/>
          <a:lstStyle/>
          <a:p>
            <a:fld id="{379883D9-B21A-4BD8-BDBF-D18E62AFEEA2}" type="datetimeFigureOut">
              <a:rPr lang="en-US" smtClean="0"/>
              <a:t>4/7/2025</a:t>
            </a:fld>
            <a:endParaRPr lang="en-US"/>
          </a:p>
        </p:txBody>
      </p:sp>
      <p:sp>
        <p:nvSpPr>
          <p:cNvPr id="4" name="Footer Placeholder 3">
            <a:extLst>
              <a:ext uri="{FF2B5EF4-FFF2-40B4-BE49-F238E27FC236}">
                <a16:creationId xmlns:a16="http://schemas.microsoft.com/office/drawing/2014/main" id="{C2589D23-0EC9-4272-B82B-8FAF0D83AD1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155D55A-3BF8-400C-A05A-A119C1560A14}"/>
              </a:ext>
            </a:extLst>
          </p:cNvPr>
          <p:cNvSpPr>
            <a:spLocks noGrp="1"/>
          </p:cNvSpPr>
          <p:nvPr>
            <p:ph type="sldNum" sz="quarter" idx="12"/>
          </p:nvPr>
        </p:nvSpPr>
        <p:spPr/>
        <p:txBody>
          <a:bodyPr/>
          <a:lstStyle/>
          <a:p>
            <a:fld id="{85AA3731-747E-4068-A392-36446FDD4A94}" type="slidenum">
              <a:rPr lang="en-US" smtClean="0"/>
              <a:t>‹#›</a:t>
            </a:fld>
            <a:endParaRPr lang="en-US"/>
          </a:p>
        </p:txBody>
      </p:sp>
    </p:spTree>
    <p:extLst>
      <p:ext uri="{BB962C8B-B14F-4D97-AF65-F5344CB8AC3E}">
        <p14:creationId xmlns:p14="http://schemas.microsoft.com/office/powerpoint/2010/main" val="42203263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5665B00-FF3E-4410-A856-84B67449686D}"/>
              </a:ext>
            </a:extLst>
          </p:cNvPr>
          <p:cNvSpPr>
            <a:spLocks noGrp="1"/>
          </p:cNvSpPr>
          <p:nvPr>
            <p:ph type="dt" sz="half" idx="10"/>
          </p:nvPr>
        </p:nvSpPr>
        <p:spPr/>
        <p:txBody>
          <a:bodyPr/>
          <a:lstStyle/>
          <a:p>
            <a:fld id="{379883D9-B21A-4BD8-BDBF-D18E62AFEEA2}" type="datetimeFigureOut">
              <a:rPr lang="en-US" smtClean="0"/>
              <a:t>4/7/2025</a:t>
            </a:fld>
            <a:endParaRPr lang="en-US"/>
          </a:p>
        </p:txBody>
      </p:sp>
      <p:sp>
        <p:nvSpPr>
          <p:cNvPr id="3" name="Footer Placeholder 2">
            <a:extLst>
              <a:ext uri="{FF2B5EF4-FFF2-40B4-BE49-F238E27FC236}">
                <a16:creationId xmlns:a16="http://schemas.microsoft.com/office/drawing/2014/main" id="{6E0FAE9F-2BE2-4AFC-95AE-FADB59CA304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11D576A-ECC8-46EA-AD02-D0175D1342C5}"/>
              </a:ext>
            </a:extLst>
          </p:cNvPr>
          <p:cNvSpPr>
            <a:spLocks noGrp="1"/>
          </p:cNvSpPr>
          <p:nvPr>
            <p:ph type="sldNum" sz="quarter" idx="12"/>
          </p:nvPr>
        </p:nvSpPr>
        <p:spPr/>
        <p:txBody>
          <a:bodyPr/>
          <a:lstStyle/>
          <a:p>
            <a:fld id="{85AA3731-747E-4068-A392-36446FDD4A94}" type="slidenum">
              <a:rPr lang="en-US" smtClean="0"/>
              <a:t>‹#›</a:t>
            </a:fld>
            <a:endParaRPr lang="en-US"/>
          </a:p>
        </p:txBody>
      </p:sp>
    </p:spTree>
    <p:extLst>
      <p:ext uri="{BB962C8B-B14F-4D97-AF65-F5344CB8AC3E}">
        <p14:creationId xmlns:p14="http://schemas.microsoft.com/office/powerpoint/2010/main" val="33539175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3668A-143D-428F-A0A0-E36C922844A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1C015A7-8099-4E45-91A4-52267AE5341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4E0F758-1469-4B9C-A61D-F09D6B1FCD1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DF5FF9EC-894F-4E53-87DB-9FA9D58EDF05}"/>
              </a:ext>
            </a:extLst>
          </p:cNvPr>
          <p:cNvSpPr>
            <a:spLocks noGrp="1"/>
          </p:cNvSpPr>
          <p:nvPr>
            <p:ph type="dt" sz="half" idx="10"/>
          </p:nvPr>
        </p:nvSpPr>
        <p:spPr/>
        <p:txBody>
          <a:bodyPr/>
          <a:lstStyle/>
          <a:p>
            <a:fld id="{379883D9-B21A-4BD8-BDBF-D18E62AFEEA2}" type="datetimeFigureOut">
              <a:rPr lang="en-US" smtClean="0"/>
              <a:t>4/7/2025</a:t>
            </a:fld>
            <a:endParaRPr lang="en-US"/>
          </a:p>
        </p:txBody>
      </p:sp>
      <p:sp>
        <p:nvSpPr>
          <p:cNvPr id="6" name="Footer Placeholder 5">
            <a:extLst>
              <a:ext uri="{FF2B5EF4-FFF2-40B4-BE49-F238E27FC236}">
                <a16:creationId xmlns:a16="http://schemas.microsoft.com/office/drawing/2014/main" id="{DAA7B8EE-2413-4B5C-AE5B-8C739B662CC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D623D4D-5016-453F-A1FB-7B0930BDC744}"/>
              </a:ext>
            </a:extLst>
          </p:cNvPr>
          <p:cNvSpPr>
            <a:spLocks noGrp="1"/>
          </p:cNvSpPr>
          <p:nvPr>
            <p:ph type="sldNum" sz="quarter" idx="12"/>
          </p:nvPr>
        </p:nvSpPr>
        <p:spPr/>
        <p:txBody>
          <a:bodyPr/>
          <a:lstStyle/>
          <a:p>
            <a:fld id="{85AA3731-747E-4068-A392-36446FDD4A94}" type="slidenum">
              <a:rPr lang="en-US" smtClean="0"/>
              <a:t>‹#›</a:t>
            </a:fld>
            <a:endParaRPr lang="en-US"/>
          </a:p>
        </p:txBody>
      </p:sp>
    </p:spTree>
    <p:extLst>
      <p:ext uri="{BB962C8B-B14F-4D97-AF65-F5344CB8AC3E}">
        <p14:creationId xmlns:p14="http://schemas.microsoft.com/office/powerpoint/2010/main" val="5510372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6A89F-5D45-4A4E-B202-7B738FBAC3D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5E2F686-2202-4B2B-9063-2CD6CF21882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111FAE3-7958-4736-95C1-7417813EA18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E16675DB-0FFA-4F7D-AEFB-0E96F97F4C62}"/>
              </a:ext>
            </a:extLst>
          </p:cNvPr>
          <p:cNvSpPr>
            <a:spLocks noGrp="1"/>
          </p:cNvSpPr>
          <p:nvPr>
            <p:ph type="dt" sz="half" idx="10"/>
          </p:nvPr>
        </p:nvSpPr>
        <p:spPr/>
        <p:txBody>
          <a:bodyPr/>
          <a:lstStyle/>
          <a:p>
            <a:fld id="{379883D9-B21A-4BD8-BDBF-D18E62AFEEA2}" type="datetimeFigureOut">
              <a:rPr lang="en-US" smtClean="0"/>
              <a:t>4/7/2025</a:t>
            </a:fld>
            <a:endParaRPr lang="en-US"/>
          </a:p>
        </p:txBody>
      </p:sp>
      <p:sp>
        <p:nvSpPr>
          <p:cNvPr id="6" name="Footer Placeholder 5">
            <a:extLst>
              <a:ext uri="{FF2B5EF4-FFF2-40B4-BE49-F238E27FC236}">
                <a16:creationId xmlns:a16="http://schemas.microsoft.com/office/drawing/2014/main" id="{259AFE6B-4B78-463B-B25F-7411E805685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2C374F7-E129-4F3F-B9F3-C722B0242AB2}"/>
              </a:ext>
            </a:extLst>
          </p:cNvPr>
          <p:cNvSpPr>
            <a:spLocks noGrp="1"/>
          </p:cNvSpPr>
          <p:nvPr>
            <p:ph type="sldNum" sz="quarter" idx="12"/>
          </p:nvPr>
        </p:nvSpPr>
        <p:spPr/>
        <p:txBody>
          <a:bodyPr/>
          <a:lstStyle/>
          <a:p>
            <a:fld id="{85AA3731-747E-4068-A392-36446FDD4A94}" type="slidenum">
              <a:rPr lang="en-US" smtClean="0"/>
              <a:t>‹#›</a:t>
            </a:fld>
            <a:endParaRPr lang="en-US"/>
          </a:p>
        </p:txBody>
      </p:sp>
    </p:spTree>
    <p:extLst>
      <p:ext uri="{BB962C8B-B14F-4D97-AF65-F5344CB8AC3E}">
        <p14:creationId xmlns:p14="http://schemas.microsoft.com/office/powerpoint/2010/main" val="39971131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98F6977-5543-439A-9624-9FB51304B42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3632BAF-EBFC-4135-8C10-C289AB4FF3E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BE11E2B-E347-49F0-ACD4-8BFC8A830A0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79883D9-B21A-4BD8-BDBF-D18E62AFEEA2}" type="datetimeFigureOut">
              <a:rPr lang="en-US" smtClean="0"/>
              <a:t>4/7/2025</a:t>
            </a:fld>
            <a:endParaRPr lang="en-US"/>
          </a:p>
        </p:txBody>
      </p:sp>
      <p:sp>
        <p:nvSpPr>
          <p:cNvPr id="5" name="Footer Placeholder 4">
            <a:extLst>
              <a:ext uri="{FF2B5EF4-FFF2-40B4-BE49-F238E27FC236}">
                <a16:creationId xmlns:a16="http://schemas.microsoft.com/office/drawing/2014/main" id="{4A04E359-70B9-4EA9-9CFA-78D809D7A76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AAC7C6F-C117-4FAD-B115-1E924DB853E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5AA3731-747E-4068-A392-36446FDD4A94}" type="slidenum">
              <a:rPr lang="en-US" smtClean="0"/>
              <a:t>‹#›</a:t>
            </a:fld>
            <a:endParaRPr lang="en-US"/>
          </a:p>
        </p:txBody>
      </p:sp>
    </p:spTree>
    <p:extLst>
      <p:ext uri="{BB962C8B-B14F-4D97-AF65-F5344CB8AC3E}">
        <p14:creationId xmlns:p14="http://schemas.microsoft.com/office/powerpoint/2010/main" val="402572039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14.xml"/><Relationship Id="rId1" Type="http://schemas.openxmlformats.org/officeDocument/2006/relationships/vmlDrawing" Target="../drawings/vmlDrawing1.vml"/><Relationship Id="rId6" Type="http://schemas.openxmlformats.org/officeDocument/2006/relationships/image" Target="../media/image2.wmf"/><Relationship Id="rId5" Type="http://schemas.openxmlformats.org/officeDocument/2006/relationships/oleObject" Target="../embeddings/oleObject2.bin"/><Relationship Id="rId4" Type="http://schemas.openxmlformats.org/officeDocument/2006/relationships/image" Target="../media/image1.wmf"/></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9.jpeg"/><Relationship Id="rId7" Type="http://schemas.openxmlformats.org/officeDocument/2006/relationships/image" Target="../media/image13.jpeg"/><Relationship Id="rId2" Type="http://schemas.openxmlformats.org/officeDocument/2006/relationships/notesSlide" Target="../notesSlides/notesSlide19.xml"/><Relationship Id="rId1" Type="http://schemas.openxmlformats.org/officeDocument/2006/relationships/slideLayout" Target="../slideLayouts/slideLayout12.xml"/><Relationship Id="rId6" Type="http://schemas.openxmlformats.org/officeDocument/2006/relationships/image" Target="../media/image12.jpeg"/><Relationship Id="rId5" Type="http://schemas.openxmlformats.org/officeDocument/2006/relationships/image" Target="../media/image11.jpeg"/><Relationship Id="rId4" Type="http://schemas.openxmlformats.org/officeDocument/2006/relationships/image" Target="../media/image10.jpe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8" Type="http://schemas.openxmlformats.org/officeDocument/2006/relationships/image" Target="../media/image16.wmf"/><Relationship Id="rId3" Type="http://schemas.openxmlformats.org/officeDocument/2006/relationships/notesSlide" Target="../notesSlides/notesSlide22.xml"/><Relationship Id="rId7" Type="http://schemas.openxmlformats.org/officeDocument/2006/relationships/oleObject" Target="../embeddings/oleObject6.bin"/><Relationship Id="rId2" Type="http://schemas.openxmlformats.org/officeDocument/2006/relationships/slideLayout" Target="../slideLayouts/slideLayout15.xml"/><Relationship Id="rId1" Type="http://schemas.openxmlformats.org/officeDocument/2006/relationships/vmlDrawing" Target="../drawings/vmlDrawing4.vml"/><Relationship Id="rId6" Type="http://schemas.openxmlformats.org/officeDocument/2006/relationships/image" Target="../media/image15.wmf"/><Relationship Id="rId5" Type="http://schemas.openxmlformats.org/officeDocument/2006/relationships/oleObject" Target="../embeddings/oleObject5.bin"/><Relationship Id="rId4" Type="http://schemas.openxmlformats.org/officeDocument/2006/relationships/hyperlink" Target="https://liveexample.pearsoncmg.com/dsanimation/QuadraticProbingeBook.html" TargetMode="External"/><Relationship Id="rId9" Type="http://schemas.openxmlformats.org/officeDocument/2006/relationships/image" Target="../media/image17.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5.xml"/><Relationship Id="rId7" Type="http://schemas.openxmlformats.org/officeDocument/2006/relationships/image" Target="../media/image19.png"/><Relationship Id="rId2" Type="http://schemas.openxmlformats.org/officeDocument/2006/relationships/slideLayout" Target="../slideLayouts/slideLayout15.xml"/><Relationship Id="rId1" Type="http://schemas.openxmlformats.org/officeDocument/2006/relationships/vmlDrawing" Target="../drawings/vmlDrawing5.vml"/><Relationship Id="rId6" Type="http://schemas.openxmlformats.org/officeDocument/2006/relationships/image" Target="../media/image18.wmf"/><Relationship Id="rId5" Type="http://schemas.openxmlformats.org/officeDocument/2006/relationships/oleObject" Target="../embeddings/oleObject7.bin"/><Relationship Id="rId4" Type="http://schemas.openxmlformats.org/officeDocument/2006/relationships/hyperlink" Target="https://liveexample.pearsoncmg.com/dsanimation/DoubleHashingeBook.html" TargetMode="Externa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hyperlink" Target="https://liveexample.pearsoncmg.com/dsanimation/SeparateChainingeBook.html" TargetMode="External"/><Relationship Id="rId2" Type="http://schemas.openxmlformats.org/officeDocument/2006/relationships/notesSlide" Target="../notesSlides/notesSlide29.xml"/><Relationship Id="rId1" Type="http://schemas.openxmlformats.org/officeDocument/2006/relationships/slideLayout" Target="../slideLayouts/slideLayout16.xml"/><Relationship Id="rId4" Type="http://schemas.openxmlformats.org/officeDocument/2006/relationships/image" Target="../media/image21.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160.png"/></Relationships>
</file>

<file path=ppt/slides/_rels/slide3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14.xml"/><Relationship Id="rId1" Type="http://schemas.openxmlformats.org/officeDocument/2006/relationships/vmlDrawing" Target="../drawings/vmlDrawing2.vml"/><Relationship Id="rId4" Type="http://schemas.openxmlformats.org/officeDocument/2006/relationships/image" Target="../media/image3.w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4.xml"/><Relationship Id="rId1" Type="http://schemas.openxmlformats.org/officeDocument/2006/relationships/vmlDrawing" Target="../drawings/vmlDrawing3.vml"/><Relationship Id="rId4" Type="http://schemas.openxmlformats.org/officeDocument/2006/relationships/image" Target="../media/image5.w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880ABE-DD82-4E61-82F4-9CE9A73FDD4A}"/>
              </a:ext>
            </a:extLst>
          </p:cNvPr>
          <p:cNvSpPr>
            <a:spLocks noGrp="1"/>
          </p:cNvSpPr>
          <p:nvPr>
            <p:ph type="title"/>
          </p:nvPr>
        </p:nvSpPr>
        <p:spPr/>
        <p:txBody>
          <a:bodyPr/>
          <a:lstStyle/>
          <a:p>
            <a:r>
              <a:rPr lang="en-IN" dirty="0"/>
              <a:t>Objectives</a:t>
            </a:r>
            <a:endParaRPr lang="en-IN" sz="2000" b="0" dirty="0"/>
          </a:p>
        </p:txBody>
      </p:sp>
      <p:sp>
        <p:nvSpPr>
          <p:cNvPr id="3" name="Content Placeholder 2">
            <a:extLst>
              <a:ext uri="{FF2B5EF4-FFF2-40B4-BE49-F238E27FC236}">
                <a16:creationId xmlns:a16="http://schemas.microsoft.com/office/drawing/2014/main" id="{EC849E00-522C-4586-BDAC-74B47EAB08FC}"/>
              </a:ext>
            </a:extLst>
          </p:cNvPr>
          <p:cNvSpPr>
            <a:spLocks noGrp="1"/>
          </p:cNvSpPr>
          <p:nvPr>
            <p:ph sz="quarter" idx="13"/>
          </p:nvPr>
        </p:nvSpPr>
        <p:spPr>
          <a:xfrm>
            <a:off x="1981200" y="1554920"/>
            <a:ext cx="8480323" cy="4860628"/>
          </a:xfrm>
        </p:spPr>
        <p:txBody>
          <a:bodyPr/>
          <a:lstStyle/>
          <a:p>
            <a:pPr marL="342900" indent="-342900"/>
            <a:r>
              <a:rPr lang="en-US" altLang="en-US" sz="2000" dirty="0"/>
              <a:t>To understand what hashing is and for what hashing is used.</a:t>
            </a:r>
          </a:p>
          <a:p>
            <a:pPr marL="342900" indent="-342900"/>
            <a:r>
              <a:rPr lang="en-US" altLang="en-US" sz="2000" dirty="0"/>
              <a:t>To obtain the hash code for an object and design the hash function to map a key to an index.</a:t>
            </a:r>
          </a:p>
          <a:p>
            <a:pPr marL="342900" indent="-342900"/>
            <a:r>
              <a:rPr lang="en-US" altLang="en-US" sz="2000" dirty="0"/>
              <a:t>To handle collisions using open addressing.</a:t>
            </a:r>
          </a:p>
          <a:p>
            <a:pPr marL="342900" indent="-342900"/>
            <a:r>
              <a:rPr lang="en-US" altLang="en-US" sz="2000" dirty="0"/>
              <a:t>To know the differences among linear probing, quadratic probing, and double hashing.</a:t>
            </a:r>
          </a:p>
          <a:p>
            <a:pPr marL="342900" indent="-342900"/>
            <a:r>
              <a:rPr lang="en-US" altLang="en-US" sz="2000" dirty="0"/>
              <a:t>To handle collisions using separate chaining.</a:t>
            </a:r>
          </a:p>
          <a:p>
            <a:pPr marL="342900" indent="-342900"/>
            <a:r>
              <a:rPr lang="en-US" altLang="en-US" sz="2000" dirty="0"/>
              <a:t>To understand the load factor and the need for rehashing.</a:t>
            </a:r>
          </a:p>
        </p:txBody>
      </p:sp>
    </p:spTree>
    <p:extLst>
      <p:ext uri="{BB962C8B-B14F-4D97-AF65-F5344CB8AC3E}">
        <p14:creationId xmlns:p14="http://schemas.microsoft.com/office/powerpoint/2010/main" val="21928477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Title 1"/>
          <p:cNvSpPr txBox="1">
            <a:spLocks noGrp="1"/>
          </p:cNvSpPr>
          <p:nvPr>
            <p:ph type="title"/>
          </p:nvPr>
        </p:nvSpPr>
        <p:spPr>
          <a:prstGeom prst="rect">
            <a:avLst/>
          </a:prstGeom>
        </p:spPr>
        <p:txBody>
          <a:bodyPr/>
          <a:lstStyle/>
          <a:p>
            <a:r>
              <a:t>Typical Hashing</a:t>
            </a:r>
          </a:p>
        </p:txBody>
      </p:sp>
      <p:sp>
        <p:nvSpPr>
          <p:cNvPr id="61" name="Content Placeholder 2"/>
          <p:cNvSpPr txBox="1">
            <a:spLocks noGrp="1"/>
          </p:cNvSpPr>
          <p:nvPr>
            <p:ph type="body" idx="1"/>
          </p:nvPr>
        </p:nvSpPr>
        <p:spPr>
          <a:prstGeom prst="rect">
            <a:avLst/>
          </a:prstGeom>
        </p:spPr>
        <p:txBody>
          <a:bodyPr/>
          <a:lstStyle/>
          <a:p>
            <a:r>
              <a:rPr dirty="0"/>
              <a:t>Typical hash functions perform two steps:</a:t>
            </a:r>
          </a:p>
          <a:p>
            <a:pPr lvl="1"/>
            <a:r>
              <a:rPr dirty="0"/>
              <a:t>Convert search key to an integer </a:t>
            </a:r>
          </a:p>
          <a:p>
            <a:pPr lvl="2"/>
            <a:r>
              <a:rPr dirty="0"/>
              <a:t>Called the hash code.</a:t>
            </a:r>
          </a:p>
          <a:p>
            <a:pPr lvl="1"/>
            <a:r>
              <a:rPr dirty="0"/>
              <a:t>Compress hash code into the range of indices for hash table.</a:t>
            </a:r>
          </a:p>
        </p:txBody>
      </p:sp>
      <p:sp>
        <p:nvSpPr>
          <p:cNvPr id="62" name="Algorithm getHashIndex(phoneNumber)…"/>
          <p:cNvSpPr txBox="1"/>
          <p:nvPr/>
        </p:nvSpPr>
        <p:spPr>
          <a:xfrm>
            <a:off x="536239" y="3618801"/>
            <a:ext cx="5377752" cy="143116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pPr marL="382904" defTabSz="457200">
              <a:spcBef>
                <a:spcPts val="600"/>
              </a:spcBef>
              <a:defRPr sz="1800" b="1"/>
            </a:pPr>
            <a:r>
              <a:rPr i="1" dirty="0">
                <a:latin typeface="Times"/>
                <a:ea typeface="Times"/>
                <a:cs typeface="Times"/>
                <a:sym typeface="Times"/>
              </a:rPr>
              <a:t>Algorithm </a:t>
            </a:r>
            <a:r>
              <a:rPr dirty="0" err="1"/>
              <a:t>getHashIndex</a:t>
            </a:r>
            <a:r>
              <a:rPr dirty="0"/>
              <a:t>(</a:t>
            </a:r>
            <a:r>
              <a:rPr dirty="0" err="1"/>
              <a:t>phoneNumber</a:t>
            </a:r>
            <a:r>
              <a:rPr dirty="0"/>
              <a:t>)</a:t>
            </a:r>
            <a:endParaRPr dirty="0">
              <a:latin typeface="Times New Roman"/>
              <a:ea typeface="Times New Roman"/>
              <a:cs typeface="Times New Roman"/>
              <a:sym typeface="Times New Roman"/>
            </a:endParaRPr>
          </a:p>
          <a:p>
            <a:pPr marL="382904" defTabSz="457200">
              <a:spcBef>
                <a:spcPts val="600"/>
              </a:spcBef>
              <a:defRPr sz="1800" i="1">
                <a:solidFill>
                  <a:schemeClr val="accent6"/>
                </a:solidFill>
                <a:latin typeface="Times New Roman"/>
                <a:ea typeface="Times New Roman"/>
                <a:cs typeface="Times New Roman"/>
                <a:sym typeface="Times New Roman"/>
              </a:defRPr>
            </a:pPr>
            <a:r>
              <a:rPr dirty="0">
                <a:sym typeface="Arial"/>
              </a:rPr>
              <a:t>// </a:t>
            </a:r>
            <a:r>
              <a:rPr dirty="0"/>
              <a:t>Returns an index to an array of </a:t>
            </a:r>
            <a:r>
              <a:rPr dirty="0" err="1">
                <a:sym typeface="Arial"/>
              </a:rPr>
              <a:t>tableSize</a:t>
            </a:r>
            <a:r>
              <a:rPr dirty="0">
                <a:sym typeface="Arial"/>
              </a:rPr>
              <a:t> </a:t>
            </a:r>
            <a:r>
              <a:rPr dirty="0"/>
              <a:t>elements.</a:t>
            </a:r>
          </a:p>
          <a:p>
            <a:pPr marL="382904" defTabSz="457200">
              <a:spcBef>
                <a:spcPts val="600"/>
              </a:spcBef>
              <a:defRPr sz="1800" i="1">
                <a:latin typeface="Times New Roman"/>
                <a:ea typeface="Times New Roman"/>
                <a:cs typeface="Times New Roman"/>
                <a:sym typeface="Times New Roman"/>
              </a:defRPr>
            </a:pPr>
            <a:r>
              <a:rPr dirty="0" err="1"/>
              <a:t>i</a:t>
            </a:r>
            <a:r>
              <a:rPr dirty="0"/>
              <a:t> = last four digits of </a:t>
            </a:r>
            <a:r>
              <a:rPr dirty="0" err="1">
                <a:sym typeface="Arial"/>
              </a:rPr>
              <a:t>phoneNumber</a:t>
            </a:r>
            <a:endParaRPr dirty="0"/>
          </a:p>
          <a:p>
            <a:pPr marL="382904" defTabSz="457200">
              <a:spcBef>
                <a:spcPts val="600"/>
              </a:spcBef>
              <a:defRPr sz="1800"/>
            </a:pPr>
            <a:r>
              <a:rPr b="1" dirty="0"/>
              <a:t>return </a:t>
            </a:r>
            <a:r>
              <a:rPr dirty="0" err="1"/>
              <a:t>i</a:t>
            </a:r>
            <a:r>
              <a:rPr dirty="0"/>
              <a:t> % </a:t>
            </a:r>
            <a:r>
              <a:rPr dirty="0" err="1"/>
              <a:t>tableSize</a:t>
            </a:r>
            <a:endParaRPr dirty="0">
              <a:latin typeface="Times New Roman"/>
              <a:ea typeface="Times New Roman"/>
              <a:cs typeface="Times New Roman"/>
              <a:sym typeface="Times New Roman"/>
            </a:endParaRPr>
          </a:p>
        </p:txBody>
      </p:sp>
      <p:sp>
        <p:nvSpPr>
          <p:cNvPr id="2" name="TextBox 1">
            <a:extLst>
              <a:ext uri="{FF2B5EF4-FFF2-40B4-BE49-F238E27FC236}">
                <a16:creationId xmlns:a16="http://schemas.microsoft.com/office/drawing/2014/main" id="{A650E5C3-8675-4B8B-883C-D96FC5B8E5D0}"/>
              </a:ext>
            </a:extLst>
          </p:cNvPr>
          <p:cNvSpPr txBox="1"/>
          <p:nvPr/>
        </p:nvSpPr>
        <p:spPr>
          <a:xfrm>
            <a:off x="7165571" y="3631962"/>
            <a:ext cx="1566454" cy="369332"/>
          </a:xfrm>
          <a:prstGeom prst="rect">
            <a:avLst/>
          </a:prstGeom>
          <a:noFill/>
        </p:spPr>
        <p:txBody>
          <a:bodyPr wrap="none" rtlCol="0">
            <a:spAutoFit/>
          </a:bodyPr>
          <a:lstStyle/>
          <a:p>
            <a:r>
              <a:rPr lang="en-US" dirty="0"/>
              <a:t>(800)555-1234</a:t>
            </a:r>
          </a:p>
        </p:txBody>
      </p:sp>
      <p:cxnSp>
        <p:nvCxnSpPr>
          <p:cNvPr id="4" name="Straight Arrow Connector 3">
            <a:extLst>
              <a:ext uri="{FF2B5EF4-FFF2-40B4-BE49-F238E27FC236}">
                <a16:creationId xmlns:a16="http://schemas.microsoft.com/office/drawing/2014/main" id="{BE4FAD19-5E43-4439-ADED-CD132B75FEF4}"/>
              </a:ext>
            </a:extLst>
          </p:cNvPr>
          <p:cNvCxnSpPr>
            <a:cxnSpLocks/>
          </p:cNvCxnSpPr>
          <p:nvPr/>
        </p:nvCxnSpPr>
        <p:spPr>
          <a:xfrm>
            <a:off x="8506627" y="4069730"/>
            <a:ext cx="543162" cy="60648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5" name="Left Bracket 4">
            <a:extLst>
              <a:ext uri="{FF2B5EF4-FFF2-40B4-BE49-F238E27FC236}">
                <a16:creationId xmlns:a16="http://schemas.microsoft.com/office/drawing/2014/main" id="{CF4124B1-0D03-4171-9116-183C8B3B3663}"/>
              </a:ext>
            </a:extLst>
          </p:cNvPr>
          <p:cNvSpPr/>
          <p:nvPr/>
        </p:nvSpPr>
        <p:spPr>
          <a:xfrm rot="16200000">
            <a:off x="8309208" y="3737205"/>
            <a:ext cx="195471" cy="509844"/>
          </a:xfrm>
          <a:prstGeom prst="lef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TextBox 6">
            <a:extLst>
              <a:ext uri="{FF2B5EF4-FFF2-40B4-BE49-F238E27FC236}">
                <a16:creationId xmlns:a16="http://schemas.microsoft.com/office/drawing/2014/main" id="{A764A4D3-D4AB-4C93-A594-4191AF6FDC55}"/>
              </a:ext>
            </a:extLst>
          </p:cNvPr>
          <p:cNvSpPr txBox="1"/>
          <p:nvPr/>
        </p:nvSpPr>
        <p:spPr>
          <a:xfrm>
            <a:off x="9204960" y="4588625"/>
            <a:ext cx="1111202" cy="369332"/>
          </a:xfrm>
          <a:prstGeom prst="rect">
            <a:avLst/>
          </a:prstGeom>
          <a:noFill/>
        </p:spPr>
        <p:txBody>
          <a:bodyPr wrap="none" rtlCol="0">
            <a:spAutoFit/>
          </a:bodyPr>
          <a:lstStyle/>
          <a:p>
            <a:r>
              <a:rPr lang="en-US" dirty="0" err="1"/>
              <a:t>hashCode</a:t>
            </a:r>
            <a:endParaRPr lang="en-US" dirty="0"/>
          </a:p>
        </p:txBody>
      </p:sp>
      <p:cxnSp>
        <p:nvCxnSpPr>
          <p:cNvPr id="10" name="Straight Arrow Connector 9">
            <a:extLst>
              <a:ext uri="{FF2B5EF4-FFF2-40B4-BE49-F238E27FC236}">
                <a16:creationId xmlns:a16="http://schemas.microsoft.com/office/drawing/2014/main" id="{61CC0064-2A0E-4E49-8D59-8AB23B623BD5}"/>
              </a:ext>
            </a:extLst>
          </p:cNvPr>
          <p:cNvCxnSpPr/>
          <p:nvPr/>
        </p:nvCxnSpPr>
        <p:spPr>
          <a:xfrm flipH="1">
            <a:off x="8732025" y="4957957"/>
            <a:ext cx="472935" cy="56169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688EAF3E-517B-4A71-A0E2-5DE08B039573}"/>
              </a:ext>
            </a:extLst>
          </p:cNvPr>
          <p:cNvSpPr txBox="1"/>
          <p:nvPr/>
        </p:nvSpPr>
        <p:spPr>
          <a:xfrm>
            <a:off x="8406943" y="5549261"/>
            <a:ext cx="2240934" cy="369332"/>
          </a:xfrm>
          <a:prstGeom prst="rect">
            <a:avLst/>
          </a:prstGeom>
          <a:noFill/>
        </p:spPr>
        <p:txBody>
          <a:bodyPr wrap="none" rtlCol="0">
            <a:spAutoFit/>
          </a:bodyPr>
          <a:lstStyle/>
          <a:p>
            <a:r>
              <a:rPr lang="en-US" dirty="0"/>
              <a:t>Index (0..table_size-1)</a:t>
            </a:r>
          </a:p>
        </p:txBody>
      </p:sp>
    </p:spTree>
    <p:extLst>
      <p:ext uri="{BB962C8B-B14F-4D97-AF65-F5344CB8AC3E}">
        <p14:creationId xmlns:p14="http://schemas.microsoft.com/office/powerpoint/2010/main" val="3658772784"/>
      </p:ext>
    </p:extLst>
  </p:cSld>
  <p:clrMapOvr>
    <a:masterClrMapping/>
  </p:clrMapOvr>
  <p:transition spd="med" advTm="94711"/>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animBg="1"/>
      <p:bldP spid="2" grpId="0"/>
      <p:bldP spid="5" grpId="0" animBg="1"/>
      <p:bldP spid="7" grpId="0"/>
      <p:bldP spid="1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Title 1"/>
          <p:cNvSpPr txBox="1">
            <a:spLocks noGrp="1"/>
          </p:cNvSpPr>
          <p:nvPr>
            <p:ph type="title"/>
          </p:nvPr>
        </p:nvSpPr>
        <p:spPr>
          <a:prstGeom prst="rect">
            <a:avLst/>
          </a:prstGeom>
        </p:spPr>
        <p:txBody>
          <a:bodyPr/>
          <a:lstStyle/>
          <a:p>
            <a:r>
              <a:t>Typical Hashing</a:t>
            </a:r>
          </a:p>
        </p:txBody>
      </p:sp>
      <p:sp>
        <p:nvSpPr>
          <p:cNvPr id="65" name="Content Placeholder 2"/>
          <p:cNvSpPr txBox="1">
            <a:spLocks noGrp="1"/>
          </p:cNvSpPr>
          <p:nvPr>
            <p:ph type="body" idx="1"/>
          </p:nvPr>
        </p:nvSpPr>
        <p:spPr>
          <a:xfrm>
            <a:off x="838200" y="1959428"/>
            <a:ext cx="5390832" cy="3985559"/>
          </a:xfrm>
          <a:prstGeom prst="rect">
            <a:avLst/>
          </a:prstGeom>
        </p:spPr>
        <p:txBody>
          <a:bodyPr/>
          <a:lstStyle/>
          <a:p>
            <a:pPr>
              <a:defRPr sz="2300"/>
            </a:pPr>
            <a:r>
              <a:rPr dirty="0"/>
              <a:t>Most hash functions are not perfect, </a:t>
            </a:r>
          </a:p>
          <a:p>
            <a:pPr lvl="1">
              <a:defRPr sz="2300"/>
            </a:pPr>
            <a:r>
              <a:rPr dirty="0"/>
              <a:t>Can allow more than one search key to map into a single index</a:t>
            </a:r>
          </a:p>
          <a:p>
            <a:pPr lvl="1">
              <a:defRPr sz="2300"/>
            </a:pPr>
            <a:r>
              <a:rPr dirty="0"/>
              <a:t>Causes a collision in the hash table</a:t>
            </a:r>
          </a:p>
          <a:p>
            <a:pPr>
              <a:defRPr sz="2300"/>
            </a:pPr>
            <a:r>
              <a:rPr dirty="0"/>
              <a:t>Consider </a:t>
            </a:r>
            <a:r>
              <a:rPr b="1" dirty="0" err="1">
                <a:latin typeface="Courier New"/>
                <a:ea typeface="Courier New"/>
                <a:cs typeface="Courier New"/>
                <a:sym typeface="Courier New"/>
              </a:rPr>
              <a:t>tableSize</a:t>
            </a:r>
            <a:r>
              <a:rPr b="1" dirty="0">
                <a:latin typeface="Courier New"/>
                <a:ea typeface="Courier New"/>
                <a:cs typeface="Courier New"/>
                <a:sym typeface="Courier New"/>
              </a:rPr>
              <a:t> = 101</a:t>
            </a:r>
            <a:r>
              <a:rPr dirty="0"/>
              <a:t> </a:t>
            </a:r>
          </a:p>
          <a:p>
            <a:pPr>
              <a:defRPr sz="2300" b="1">
                <a:latin typeface="Courier New"/>
                <a:ea typeface="Courier New"/>
                <a:cs typeface="Courier New"/>
                <a:sym typeface="Courier New"/>
              </a:defRPr>
            </a:pPr>
            <a:r>
              <a:rPr dirty="0" err="1"/>
              <a:t>getHashIndex</a:t>
            </a:r>
            <a:r>
              <a:rPr dirty="0"/>
              <a:t>(555-12</a:t>
            </a:r>
            <a:r>
              <a:rPr lang="en-US" dirty="0"/>
              <a:t>6</a:t>
            </a:r>
            <a:r>
              <a:rPr dirty="0"/>
              <a:t>4) = 52</a:t>
            </a:r>
          </a:p>
          <a:p>
            <a:pPr>
              <a:defRPr sz="2300"/>
            </a:pPr>
            <a:r>
              <a:rPr b="1" dirty="0" err="1">
                <a:latin typeface="Courier New"/>
                <a:ea typeface="Courier New"/>
                <a:cs typeface="Courier New"/>
                <a:sym typeface="Courier New"/>
              </a:rPr>
              <a:t>getHashIndex</a:t>
            </a:r>
            <a:r>
              <a:rPr b="1" dirty="0">
                <a:latin typeface="Courier New"/>
                <a:ea typeface="Courier New"/>
                <a:cs typeface="Courier New"/>
                <a:sym typeface="Courier New"/>
              </a:rPr>
              <a:t>(555-8132) = 52</a:t>
            </a:r>
            <a:r>
              <a:rPr dirty="0"/>
              <a:t> </a:t>
            </a:r>
            <a:r>
              <a:rPr b="1" i="1" dirty="0">
                <a:solidFill>
                  <a:srgbClr val="941100"/>
                </a:solidFill>
                <a:latin typeface="Times New Roman"/>
                <a:ea typeface="Times New Roman"/>
                <a:cs typeface="Times New Roman"/>
                <a:sym typeface="Times New Roman"/>
              </a:rPr>
              <a:t>also!!!</a:t>
            </a:r>
          </a:p>
        </p:txBody>
      </p:sp>
      <p:pic>
        <p:nvPicPr>
          <p:cNvPr id="66" name="A diagram illustrates a hash table. 2 has functions, h left parenthesis 555 dash 1214 right parenthesis and h left parenthesis 555 dash 8132 right parenthesis point to the same location which is referenced by a value, 150 Main Street. &#10;&#10;Picture 2" descr="A diagram illustrates a hash table. 2 has functions, h left parenthesis 555 dash 1214 right parenthesis and h left parenthesis 555 dash 8132 right parenthesis point to the same location which is referenced by a value, 150 Main Street. Picture 2"/>
          <p:cNvPicPr>
            <a:picLocks noChangeAspect="1"/>
          </p:cNvPicPr>
          <p:nvPr/>
        </p:nvPicPr>
        <p:blipFill>
          <a:blip r:embed="rId3"/>
          <a:stretch>
            <a:fillRect/>
          </a:stretch>
        </p:blipFill>
        <p:spPr>
          <a:xfrm>
            <a:off x="6668544" y="816042"/>
            <a:ext cx="3900483" cy="4302881"/>
          </a:xfrm>
          <a:prstGeom prst="rect">
            <a:avLst/>
          </a:prstGeom>
          <a:ln w="12700">
            <a:miter lim="400000"/>
          </a:ln>
        </p:spPr>
      </p:pic>
    </p:spTree>
    <p:extLst>
      <p:ext uri="{BB962C8B-B14F-4D97-AF65-F5344CB8AC3E}">
        <p14:creationId xmlns:p14="http://schemas.microsoft.com/office/powerpoint/2010/main" val="1034715467"/>
      </p:ext>
    </p:extLst>
  </p:cSld>
  <p:clrMapOvr>
    <a:masterClrMapping/>
  </p:clrMapOvr>
  <p:transition spd="med" advTm="60396"/>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46EE3F7F-DA66-4BAA-8819-0AB5AD154BA5}"/>
              </a:ext>
            </a:extLst>
          </p:cNvPr>
          <p:cNvSpPr>
            <a:spLocks noGrp="1"/>
          </p:cNvSpPr>
          <p:nvPr>
            <p:ph type="ftr" sz="quarter" idx="10"/>
          </p:nvPr>
        </p:nvSpPr>
        <p:spPr/>
        <p:txBody>
          <a:bodyP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r>
              <a:rPr lang="en-US" altLang="en-US" sz="1000">
                <a:solidFill>
                  <a:srgbClr val="548446"/>
                </a:solidFill>
                <a:latin typeface="Arial" panose="020B0604020202020204" pitchFamily="34" charset="0"/>
              </a:rPr>
              <a:t>© 2011 Pearson Addison-Wesley. All rights reserved</a:t>
            </a:r>
          </a:p>
        </p:txBody>
      </p:sp>
      <p:sp>
        <p:nvSpPr>
          <p:cNvPr id="5" name="Slide Number Placeholder 4">
            <a:extLst>
              <a:ext uri="{FF2B5EF4-FFF2-40B4-BE49-F238E27FC236}">
                <a16:creationId xmlns:a16="http://schemas.microsoft.com/office/drawing/2014/main" id="{1A8E8F38-1A36-4C5F-8CA7-FE5DE0AB619E}"/>
              </a:ext>
            </a:extLst>
          </p:cNvPr>
          <p:cNvSpPr>
            <a:spLocks noGrp="1"/>
          </p:cNvSpPr>
          <p:nvPr>
            <p:ph type="sldNum" sz="quarter" idx="11"/>
          </p:nvPr>
        </p:nvSpPr>
        <p:spPr/>
        <p:txBody>
          <a:bodyP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r>
              <a:rPr lang="en-US" altLang="en-US" sz="1000">
                <a:solidFill>
                  <a:srgbClr val="548446"/>
                </a:solidFill>
                <a:latin typeface="Arial" panose="020B0604020202020204" pitchFamily="34" charset="0"/>
              </a:rPr>
              <a:t>13 B-</a:t>
            </a:r>
            <a:fld id="{85499B77-39D5-4A3C-88ED-796F85E8D436}" type="slidenum">
              <a:rPr lang="en-US" altLang="en-US" sz="1000">
                <a:solidFill>
                  <a:srgbClr val="548446"/>
                </a:solidFill>
                <a:latin typeface="Arial" panose="020B0604020202020204" pitchFamily="34" charset="0"/>
              </a:rPr>
              <a:pPr/>
              <a:t>12</a:t>
            </a:fld>
            <a:endParaRPr lang="en-US" altLang="en-US" sz="1000">
              <a:solidFill>
                <a:srgbClr val="548446"/>
              </a:solidFill>
              <a:latin typeface="Arial" panose="020B0604020202020204" pitchFamily="34" charset="0"/>
            </a:endParaRPr>
          </a:p>
        </p:txBody>
      </p:sp>
      <p:sp>
        <p:nvSpPr>
          <p:cNvPr id="20484" name="Rectangle 2">
            <a:extLst>
              <a:ext uri="{FF2B5EF4-FFF2-40B4-BE49-F238E27FC236}">
                <a16:creationId xmlns:a16="http://schemas.microsoft.com/office/drawing/2014/main" id="{B2C995DC-F05B-4D9A-B61B-3356087562EE}"/>
              </a:ext>
            </a:extLst>
          </p:cNvPr>
          <p:cNvSpPr>
            <a:spLocks noGrp="1" noChangeArrowheads="1"/>
          </p:cNvSpPr>
          <p:nvPr>
            <p:ph type="title"/>
          </p:nvPr>
        </p:nvSpPr>
        <p:spPr/>
        <p:txBody>
          <a:bodyPr/>
          <a:lstStyle/>
          <a:p>
            <a:pPr eaLnBrk="1" hangingPunct="1"/>
            <a:r>
              <a:rPr lang="en-US" altLang="en-US"/>
              <a:t>Hashing</a:t>
            </a:r>
          </a:p>
        </p:txBody>
      </p:sp>
      <p:sp>
        <p:nvSpPr>
          <p:cNvPr id="20485" name="Rectangle 3">
            <a:extLst>
              <a:ext uri="{FF2B5EF4-FFF2-40B4-BE49-F238E27FC236}">
                <a16:creationId xmlns:a16="http://schemas.microsoft.com/office/drawing/2014/main" id="{7B643BFE-3EDF-4314-9F71-1EAE78451108}"/>
              </a:ext>
            </a:extLst>
          </p:cNvPr>
          <p:cNvSpPr>
            <a:spLocks noGrp="1" noChangeArrowheads="1"/>
          </p:cNvSpPr>
          <p:nvPr>
            <p:ph type="body" idx="1"/>
          </p:nvPr>
        </p:nvSpPr>
        <p:spPr>
          <a:xfrm>
            <a:off x="2514600" y="1752600"/>
            <a:ext cx="7772400" cy="4038600"/>
          </a:xfrm>
        </p:spPr>
        <p:txBody>
          <a:bodyPr>
            <a:normAutofit lnSpcReduction="10000"/>
          </a:bodyPr>
          <a:lstStyle/>
          <a:p>
            <a:pPr eaLnBrk="1" hangingPunct="1">
              <a:lnSpc>
                <a:spcPct val="90000"/>
              </a:lnSpc>
            </a:pPr>
            <a:r>
              <a:rPr lang="en-US" altLang="en-US" sz="2400" dirty="0"/>
              <a:t>A perfect hash function</a:t>
            </a:r>
          </a:p>
          <a:p>
            <a:pPr lvl="1" eaLnBrk="1" hangingPunct="1">
              <a:lnSpc>
                <a:spcPct val="90000"/>
              </a:lnSpc>
            </a:pPr>
            <a:r>
              <a:rPr lang="en-US" altLang="en-US" sz="2000" dirty="0"/>
              <a:t>Maps each search key into a unique location of the hash table</a:t>
            </a:r>
          </a:p>
          <a:p>
            <a:pPr lvl="1" eaLnBrk="1" hangingPunct="1">
              <a:lnSpc>
                <a:spcPct val="90000"/>
              </a:lnSpc>
            </a:pPr>
            <a:r>
              <a:rPr lang="en-US" altLang="en-US" sz="2000" dirty="0"/>
              <a:t>Possible if all the search keys are known</a:t>
            </a:r>
          </a:p>
          <a:p>
            <a:pPr eaLnBrk="1" hangingPunct="1">
              <a:lnSpc>
                <a:spcPct val="90000"/>
              </a:lnSpc>
            </a:pPr>
            <a:r>
              <a:rPr lang="en-US" altLang="en-US" sz="2400" dirty="0"/>
              <a:t>Collisions</a:t>
            </a:r>
          </a:p>
          <a:p>
            <a:pPr lvl="1" eaLnBrk="1" hangingPunct="1">
              <a:lnSpc>
                <a:spcPct val="90000"/>
              </a:lnSpc>
            </a:pPr>
            <a:r>
              <a:rPr lang="en-US" altLang="en-US" sz="2000" dirty="0"/>
              <a:t>Occur when the hash function maps more than one item into the same array location</a:t>
            </a:r>
          </a:p>
          <a:p>
            <a:pPr eaLnBrk="1" hangingPunct="1">
              <a:lnSpc>
                <a:spcPct val="90000"/>
              </a:lnSpc>
            </a:pPr>
            <a:r>
              <a:rPr lang="en-US" altLang="en-US" sz="2400" dirty="0"/>
              <a:t>Collision-resolution schemes</a:t>
            </a:r>
          </a:p>
          <a:p>
            <a:pPr lvl="1" eaLnBrk="1" hangingPunct="1">
              <a:lnSpc>
                <a:spcPct val="90000"/>
              </a:lnSpc>
            </a:pPr>
            <a:r>
              <a:rPr lang="en-US" altLang="en-US" sz="2000" dirty="0"/>
              <a:t>Assign locations in the hash table to items with different search keys when the items are involved in a collision</a:t>
            </a:r>
          </a:p>
          <a:p>
            <a:pPr eaLnBrk="1" hangingPunct="1">
              <a:lnSpc>
                <a:spcPct val="90000"/>
              </a:lnSpc>
            </a:pPr>
            <a:r>
              <a:rPr lang="en-US" altLang="en-US" sz="2400" dirty="0"/>
              <a:t>Requirements for a hash function</a:t>
            </a:r>
          </a:p>
          <a:p>
            <a:pPr lvl="1" eaLnBrk="1" hangingPunct="1">
              <a:lnSpc>
                <a:spcPct val="90000"/>
              </a:lnSpc>
            </a:pPr>
            <a:r>
              <a:rPr lang="en-US" altLang="en-US" sz="2000" dirty="0"/>
              <a:t>Be easy and fast to compute</a:t>
            </a:r>
          </a:p>
          <a:p>
            <a:pPr lvl="1" eaLnBrk="1" hangingPunct="1">
              <a:lnSpc>
                <a:spcPct val="90000"/>
              </a:lnSpc>
            </a:pPr>
            <a:r>
              <a:rPr lang="en-US" altLang="en-US" sz="2000" dirty="0"/>
              <a:t>Place items evenly throughout the hash table</a:t>
            </a:r>
          </a:p>
        </p:txBody>
      </p:sp>
    </p:spTree>
    <p:extLst>
      <p:ext uri="{BB962C8B-B14F-4D97-AF65-F5344CB8AC3E}">
        <p14:creationId xmlns:p14="http://schemas.microsoft.com/office/powerpoint/2010/main" val="1749072993"/>
      </p:ext>
    </p:extLst>
  </p:cSld>
  <p:clrMapOvr>
    <a:masterClrMapping/>
  </p:clrMapOvr>
  <mc:AlternateContent xmlns:mc="http://schemas.openxmlformats.org/markup-compatibility/2006" xmlns:p14="http://schemas.microsoft.com/office/powerpoint/2010/main">
    <mc:Choice Requires="p14">
      <p:transition spd="slow" p14:dur="2000" advTm="102291"/>
    </mc:Choice>
    <mc:Fallback xmlns="">
      <p:transition spd="slow" advTm="102291"/>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Title 1"/>
          <p:cNvSpPr txBox="1">
            <a:spLocks noGrp="1"/>
          </p:cNvSpPr>
          <p:nvPr>
            <p:ph type="title"/>
          </p:nvPr>
        </p:nvSpPr>
        <p:spPr>
          <a:prstGeom prst="rect">
            <a:avLst/>
          </a:prstGeom>
        </p:spPr>
        <p:txBody>
          <a:bodyPr/>
          <a:lstStyle/>
          <a:p>
            <a:r>
              <a:rPr dirty="0"/>
              <a:t>Computing Hash Codes</a:t>
            </a:r>
          </a:p>
        </p:txBody>
      </p:sp>
      <p:sp>
        <p:nvSpPr>
          <p:cNvPr id="73" name="Content Placeholder 2"/>
          <p:cNvSpPr txBox="1">
            <a:spLocks noGrp="1"/>
          </p:cNvSpPr>
          <p:nvPr>
            <p:ph type="body" idx="1"/>
          </p:nvPr>
        </p:nvSpPr>
        <p:spPr>
          <a:prstGeom prst="rect">
            <a:avLst/>
          </a:prstGeom>
        </p:spPr>
        <p:txBody>
          <a:bodyPr>
            <a:normAutofit/>
          </a:bodyPr>
          <a:lstStyle/>
          <a:p>
            <a:pPr>
              <a:buFont typeface="Wingdings" panose="05000000000000000000" pitchFamily="2" charset="2"/>
              <a:buChar char="Ø"/>
            </a:pPr>
            <a:r>
              <a:rPr dirty="0"/>
              <a:t>Java’s base class </a:t>
            </a:r>
            <a:r>
              <a:rPr b="1" dirty="0">
                <a:latin typeface="Courier New"/>
                <a:ea typeface="Courier New"/>
                <a:cs typeface="Courier New"/>
                <a:sym typeface="Courier New"/>
              </a:rPr>
              <a:t>Object</a:t>
            </a:r>
            <a:r>
              <a:rPr dirty="0"/>
              <a:t> has a method </a:t>
            </a:r>
            <a:r>
              <a:rPr b="1" dirty="0" err="1">
                <a:latin typeface="Courier New"/>
                <a:ea typeface="Courier New"/>
                <a:cs typeface="Courier New"/>
                <a:sym typeface="Courier New"/>
              </a:rPr>
              <a:t>hashCode</a:t>
            </a:r>
            <a:r>
              <a:rPr dirty="0"/>
              <a:t> that returns an integer hash code</a:t>
            </a:r>
            <a:endParaRPr lang="en-US" dirty="0"/>
          </a:p>
          <a:p>
            <a:pPr lvl="1">
              <a:buFont typeface="Wingdings" panose="05000000000000000000" pitchFamily="2" charset="2"/>
              <a:buChar char="§"/>
            </a:pPr>
            <a:r>
              <a:rPr lang="en-US" dirty="0"/>
              <a:t>By default returns memory address of the object</a:t>
            </a:r>
          </a:p>
          <a:p>
            <a:pPr>
              <a:buFont typeface="Wingdings" panose="05000000000000000000" pitchFamily="2" charset="2"/>
              <a:buChar char="Ø"/>
            </a:pPr>
            <a:r>
              <a:rPr lang="en-US" dirty="0"/>
              <a:t>A class should define its own version of </a:t>
            </a:r>
            <a:r>
              <a:rPr lang="en-US" b="1" dirty="0" err="1">
                <a:latin typeface="Courier New"/>
                <a:ea typeface="Courier New"/>
                <a:cs typeface="Courier New"/>
                <a:sym typeface="Courier New"/>
              </a:rPr>
              <a:t>hashCode</a:t>
            </a:r>
            <a:endParaRPr lang="en-US" b="1" dirty="0">
              <a:latin typeface="Courier New"/>
              <a:ea typeface="Courier New"/>
              <a:cs typeface="Courier New"/>
              <a:sym typeface="Courier New"/>
            </a:endParaRPr>
          </a:p>
          <a:p>
            <a:pPr lvl="1">
              <a:buFont typeface="Wingdings" panose="05000000000000000000" pitchFamily="2" charset="2"/>
              <a:buChar char="§"/>
            </a:pPr>
            <a:r>
              <a:rPr lang="en-US" dirty="0"/>
              <a:t>Override: whenever the equals() method is overridden to ensure two equal objects return the same </a:t>
            </a:r>
            <a:r>
              <a:rPr lang="en-US" dirty="0" err="1"/>
              <a:t>hashcode</a:t>
            </a:r>
            <a:endParaRPr lang="en-US" dirty="0"/>
          </a:p>
          <a:p>
            <a:pPr lvl="1">
              <a:buFont typeface="Wingdings" panose="05000000000000000000" pitchFamily="2" charset="2"/>
              <a:buChar char="§"/>
            </a:pPr>
            <a:r>
              <a:rPr lang="en-US" dirty="0"/>
              <a:t>Multiple execution of a program with same key should give same integer </a:t>
            </a:r>
          </a:p>
          <a:p>
            <a:pPr lvl="1">
              <a:buFont typeface="Wingdings" panose="05000000000000000000" pitchFamily="2" charset="2"/>
              <a:buChar char="§"/>
            </a:pPr>
            <a:r>
              <a:rPr lang="en-US" dirty="0"/>
              <a:t>Two unequal objects may have the same </a:t>
            </a:r>
            <a:r>
              <a:rPr lang="en-US" dirty="0" err="1"/>
              <a:t>hashcode</a:t>
            </a:r>
            <a:r>
              <a:rPr lang="en-US" dirty="0"/>
              <a:t>, must avoid too many such cases</a:t>
            </a:r>
          </a:p>
          <a:p>
            <a:pPr lvl="1">
              <a:buFont typeface="Wingdings" panose="05000000000000000000" pitchFamily="2" charset="2"/>
              <a:buChar char="§"/>
            </a:pPr>
            <a:endParaRPr lang="en-US" dirty="0"/>
          </a:p>
          <a:p>
            <a:pPr marL="457200" lvl="1" indent="0">
              <a:buNone/>
            </a:pPr>
            <a:endParaRPr lang="en-US" dirty="0"/>
          </a:p>
          <a:p>
            <a:pPr lvl="1"/>
            <a:endParaRPr dirty="0"/>
          </a:p>
        </p:txBody>
      </p:sp>
    </p:spTree>
    <p:extLst>
      <p:ext uri="{BB962C8B-B14F-4D97-AF65-F5344CB8AC3E}">
        <p14:creationId xmlns:p14="http://schemas.microsoft.com/office/powerpoint/2010/main" val="3417657235"/>
      </p:ext>
    </p:extLst>
  </p:cSld>
  <p:clrMapOvr>
    <a:masterClrMapping/>
  </p:clrMapOvr>
  <p:transition spd="med" advTm="6655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8A51FC-ED6D-4CD9-9753-D416BAF8A494}"/>
              </a:ext>
            </a:extLst>
          </p:cNvPr>
          <p:cNvSpPr>
            <a:spLocks noGrp="1"/>
          </p:cNvSpPr>
          <p:nvPr>
            <p:ph type="title"/>
          </p:nvPr>
        </p:nvSpPr>
        <p:spPr/>
        <p:txBody>
          <a:bodyPr/>
          <a:lstStyle/>
          <a:p>
            <a:r>
              <a:rPr lang="en-US" dirty="0"/>
              <a:t>A hash code for a string</a:t>
            </a:r>
          </a:p>
        </p:txBody>
      </p:sp>
      <p:sp>
        <p:nvSpPr>
          <p:cNvPr id="3" name="Content Placeholder 2">
            <a:extLst>
              <a:ext uri="{FF2B5EF4-FFF2-40B4-BE49-F238E27FC236}">
                <a16:creationId xmlns:a16="http://schemas.microsoft.com/office/drawing/2014/main" id="{4FBAB19B-EBF9-4018-A99B-6B34D8F9FE4F}"/>
              </a:ext>
            </a:extLst>
          </p:cNvPr>
          <p:cNvSpPr>
            <a:spLocks noGrp="1"/>
          </p:cNvSpPr>
          <p:nvPr>
            <p:ph idx="1"/>
          </p:nvPr>
        </p:nvSpPr>
        <p:spPr/>
        <p:txBody>
          <a:bodyPr>
            <a:normAutofit/>
          </a:bodyPr>
          <a:lstStyle/>
          <a:p>
            <a:pPr>
              <a:buFont typeface="Wingdings" panose="05000000000000000000" pitchFamily="2" charset="2"/>
              <a:buChar char="Ø"/>
            </a:pPr>
            <a:r>
              <a:rPr lang="en-US" dirty="0"/>
              <a:t>Approach 1:</a:t>
            </a:r>
          </a:p>
          <a:p>
            <a:pPr lvl="1"/>
            <a:r>
              <a:rPr lang="en-US" dirty="0"/>
              <a:t>Using a character’s Unicode integer is common</a:t>
            </a:r>
          </a:p>
          <a:p>
            <a:pPr marL="457200" lvl="1" indent="0">
              <a:buNone/>
            </a:pPr>
            <a:endParaRPr lang="en-US" dirty="0"/>
          </a:p>
          <a:p>
            <a:pPr marL="457200" lvl="1" indent="0">
              <a:buNone/>
            </a:pPr>
            <a:endParaRPr lang="en-US" dirty="0"/>
          </a:p>
          <a:p>
            <a:pPr marL="457200" lvl="1" indent="0">
              <a:buNone/>
            </a:pPr>
            <a:endParaRPr lang="en-US" dirty="0"/>
          </a:p>
          <a:p>
            <a:endParaRPr lang="en-US" dirty="0"/>
          </a:p>
        </p:txBody>
      </p:sp>
    </p:spTree>
    <p:extLst>
      <p:ext uri="{BB962C8B-B14F-4D97-AF65-F5344CB8AC3E}">
        <p14:creationId xmlns:p14="http://schemas.microsoft.com/office/powerpoint/2010/main" val="2842288142"/>
      </p:ext>
    </p:extLst>
  </p:cSld>
  <p:clrMapOvr>
    <a:masterClrMapping/>
  </p:clrMapOvr>
  <mc:AlternateContent xmlns:mc="http://schemas.openxmlformats.org/markup-compatibility/2006" xmlns:p14="http://schemas.microsoft.com/office/powerpoint/2010/main">
    <mc:Choice Requires="p14">
      <p:transition spd="slow" p14:dur="2000" advTm="104560"/>
    </mc:Choice>
    <mc:Fallback xmlns="">
      <p:transition spd="slow" advTm="10456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F8C0A6D-CD44-4E04-89C6-D504B2CDC121}"/>
              </a:ext>
            </a:extLst>
          </p:cNvPr>
          <p:cNvSpPr>
            <a:spLocks noGrp="1"/>
          </p:cNvSpPr>
          <p:nvPr>
            <p:ph idx="1"/>
          </p:nvPr>
        </p:nvSpPr>
        <p:spPr>
          <a:xfrm>
            <a:off x="838200" y="448887"/>
            <a:ext cx="10611196" cy="5728076"/>
          </a:xfrm>
        </p:spPr>
        <p:txBody>
          <a:bodyPr>
            <a:normAutofit/>
          </a:bodyPr>
          <a:lstStyle/>
          <a:p>
            <a:pPr lvl="1">
              <a:buFont typeface="Wingdings" panose="05000000000000000000" pitchFamily="2" charset="2"/>
              <a:buChar char="Ø"/>
            </a:pPr>
            <a:r>
              <a:rPr lang="en-US" dirty="0"/>
              <a:t>Approach 2: </a:t>
            </a:r>
          </a:p>
          <a:p>
            <a:pPr lvl="2"/>
            <a:r>
              <a:rPr lang="en-US" dirty="0"/>
              <a:t>Generate a hash code that takes the position of characters into consideration.</a:t>
            </a:r>
          </a:p>
          <a:p>
            <a:pPr lvl="2"/>
            <a:r>
              <a:rPr lang="en-US" dirty="0"/>
              <a:t>Let the hash code be:</a:t>
            </a:r>
          </a:p>
          <a:p>
            <a:pPr marL="1371600" lvl="3" indent="0">
              <a:buNone/>
            </a:pPr>
            <a:r>
              <a:rPr lang="pt-BR" dirty="0"/>
              <a:t>s </a:t>
            </a:r>
            <a:r>
              <a:rPr lang="pt-BR" baseline="-25000" dirty="0"/>
              <a:t>0</a:t>
            </a:r>
            <a:r>
              <a:rPr lang="pt-BR" dirty="0"/>
              <a:t>   ∗   b </a:t>
            </a:r>
            <a:r>
              <a:rPr lang="pt-BR" baseline="30000" dirty="0"/>
              <a:t>( n − 1 ) </a:t>
            </a:r>
            <a:r>
              <a:rPr lang="pt-BR" dirty="0"/>
              <a:t>+ s </a:t>
            </a:r>
            <a:r>
              <a:rPr lang="pt-BR" baseline="-25000" dirty="0"/>
              <a:t>1</a:t>
            </a:r>
            <a:r>
              <a:rPr lang="pt-BR" dirty="0"/>
              <a:t>   ∗   b </a:t>
            </a:r>
            <a:r>
              <a:rPr lang="pt-BR" baseline="30000" dirty="0"/>
              <a:t>( n − 2 ) </a:t>
            </a:r>
            <a:r>
              <a:rPr lang="pt-BR" dirty="0"/>
              <a:t>+ ⋯ + s </a:t>
            </a:r>
            <a:r>
              <a:rPr lang="pt-BR" baseline="-25000" dirty="0"/>
              <a:t>n − 1 </a:t>
            </a:r>
            <a:r>
              <a:rPr lang="pt-BR" dirty="0"/>
              <a:t> , where s</a:t>
            </a:r>
            <a:r>
              <a:rPr lang="pt-BR" baseline="-25000" dirty="0"/>
              <a:t>i</a:t>
            </a:r>
            <a:r>
              <a:rPr lang="pt-BR" dirty="0"/>
              <a:t> is s.charAt(i)</a:t>
            </a:r>
          </a:p>
          <a:p>
            <a:pPr lvl="2">
              <a:buFont typeface="Wingdings" panose="05000000000000000000" pitchFamily="2" charset="2"/>
              <a:buChar char="§"/>
            </a:pPr>
            <a:r>
              <a:rPr lang="pt-BR" dirty="0"/>
              <a:t>The expression is a polyomial for some positive value (b).</a:t>
            </a:r>
            <a:endParaRPr lang="en-US" dirty="0"/>
          </a:p>
          <a:p>
            <a:pPr lvl="1">
              <a:buFont typeface="Wingdings" panose="05000000000000000000" pitchFamily="2" charset="2"/>
              <a:buChar char="§"/>
            </a:pPr>
            <a:r>
              <a:rPr lang="en-US" dirty="0"/>
              <a:t>Polynomial hash code</a:t>
            </a:r>
          </a:p>
          <a:p>
            <a:pPr marL="914400" lvl="2" indent="0">
              <a:buNone/>
            </a:pPr>
            <a:r>
              <a:rPr lang="en-US" dirty="0"/>
              <a:t>(…((s</a:t>
            </a:r>
            <a:r>
              <a:rPr lang="en-US" baseline="-25000" dirty="0"/>
              <a:t>0</a:t>
            </a:r>
            <a:r>
              <a:rPr lang="en-US" dirty="0"/>
              <a:t> ∗ b+s</a:t>
            </a:r>
            <a:r>
              <a:rPr lang="en-US" baseline="-25000" dirty="0"/>
              <a:t>1</a:t>
            </a:r>
            <a:r>
              <a:rPr lang="en-US" dirty="0"/>
              <a:t>) ∗ b+s</a:t>
            </a:r>
            <a:r>
              <a:rPr lang="en-US" baseline="-25000" dirty="0"/>
              <a:t>2</a:t>
            </a:r>
            <a:r>
              <a:rPr lang="en-US" dirty="0"/>
              <a:t>) ∗ b+⋯+s</a:t>
            </a:r>
            <a:r>
              <a:rPr lang="en-US" baseline="-25000" dirty="0"/>
              <a:t>n−2</a:t>
            </a:r>
            <a:r>
              <a:rPr lang="en-US" dirty="0"/>
              <a:t>) ∗ b+s</a:t>
            </a:r>
            <a:r>
              <a:rPr lang="en-US" baseline="-25000" dirty="0"/>
              <a:t>n-1</a:t>
            </a:r>
          </a:p>
          <a:p>
            <a:pPr marL="457200" lvl="1" indent="0">
              <a:buNone/>
            </a:pPr>
            <a:endParaRPr lang="en-US" baseline="-25000" dirty="0"/>
          </a:p>
        </p:txBody>
      </p:sp>
    </p:spTree>
    <p:extLst>
      <p:ext uri="{BB962C8B-B14F-4D97-AF65-F5344CB8AC3E}">
        <p14:creationId xmlns:p14="http://schemas.microsoft.com/office/powerpoint/2010/main" val="3074855403"/>
      </p:ext>
    </p:extLst>
  </p:cSld>
  <p:clrMapOvr>
    <a:masterClrMapping/>
  </p:clrMapOvr>
  <mc:AlternateContent xmlns:mc="http://schemas.openxmlformats.org/markup-compatibility/2006" xmlns:p14="http://schemas.microsoft.com/office/powerpoint/2010/main">
    <mc:Choice Requires="p14">
      <p:transition spd="slow" p14:dur="2000" advTm="97859"/>
    </mc:Choice>
    <mc:Fallback xmlns="">
      <p:transition spd="slow" advTm="97859"/>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Title 1"/>
          <p:cNvSpPr txBox="1">
            <a:spLocks noGrp="1"/>
          </p:cNvSpPr>
          <p:nvPr>
            <p:ph type="title"/>
          </p:nvPr>
        </p:nvSpPr>
        <p:spPr>
          <a:xfrm>
            <a:off x="838200" y="365126"/>
            <a:ext cx="10515600" cy="715530"/>
          </a:xfrm>
          <a:prstGeom prst="rect">
            <a:avLst/>
          </a:prstGeom>
        </p:spPr>
        <p:txBody>
          <a:bodyPr/>
          <a:lstStyle/>
          <a:p>
            <a:r>
              <a:rPr dirty="0"/>
              <a:t>Hash Code for a Primitive type</a:t>
            </a:r>
          </a:p>
        </p:txBody>
      </p:sp>
      <p:sp>
        <p:nvSpPr>
          <p:cNvPr id="81" name="Content Placeholder 2"/>
          <p:cNvSpPr txBox="1">
            <a:spLocks noGrp="1"/>
          </p:cNvSpPr>
          <p:nvPr>
            <p:ph type="body" idx="1"/>
          </p:nvPr>
        </p:nvSpPr>
        <p:spPr>
          <a:xfrm>
            <a:off x="838200" y="1080656"/>
            <a:ext cx="10515600" cy="5096307"/>
          </a:xfrm>
          <a:prstGeom prst="rect">
            <a:avLst/>
          </a:prstGeom>
        </p:spPr>
        <p:txBody>
          <a:bodyPr>
            <a:normAutofit lnSpcReduction="10000"/>
          </a:bodyPr>
          <a:lstStyle/>
          <a:p>
            <a:pPr>
              <a:buFont typeface="Wingdings" panose="05000000000000000000" pitchFamily="2" charset="2"/>
              <a:buChar char="Ø"/>
            </a:pPr>
            <a:r>
              <a:rPr dirty="0"/>
              <a:t>If data type is </a:t>
            </a:r>
            <a:r>
              <a:rPr b="1" dirty="0">
                <a:latin typeface="Courier New"/>
                <a:ea typeface="Courier New"/>
                <a:cs typeface="Courier New"/>
                <a:sym typeface="Courier New"/>
              </a:rPr>
              <a:t>int</a:t>
            </a:r>
            <a:r>
              <a:rPr lang="en-US" b="1" dirty="0">
                <a:latin typeface="Courier New"/>
                <a:ea typeface="Courier New"/>
                <a:cs typeface="Courier New"/>
                <a:sym typeface="Courier New"/>
              </a:rPr>
              <a:t> (32 bits)</a:t>
            </a:r>
            <a:r>
              <a:rPr dirty="0"/>
              <a:t> </a:t>
            </a:r>
            <a:r>
              <a:rPr lang="en-US" dirty="0">
                <a:sym typeface="Wingdings" panose="05000000000000000000" pitchFamily="2" charset="2"/>
              </a:rPr>
              <a:t> </a:t>
            </a:r>
            <a:r>
              <a:rPr lang="en-US" dirty="0" err="1">
                <a:sym typeface="Wingdings" panose="05000000000000000000" pitchFamily="2" charset="2"/>
              </a:rPr>
              <a:t>Integer.hashCode</a:t>
            </a:r>
            <a:r>
              <a:rPr lang="en-US" dirty="0">
                <a:sym typeface="Wingdings" panose="05000000000000000000" pitchFamily="2" charset="2"/>
              </a:rPr>
              <a:t>()</a:t>
            </a:r>
            <a:endParaRPr dirty="0"/>
          </a:p>
          <a:p>
            <a:pPr lvl="1"/>
            <a:r>
              <a:rPr dirty="0"/>
              <a:t>Use the key itself</a:t>
            </a:r>
          </a:p>
          <a:p>
            <a:pPr>
              <a:buFont typeface="Wingdings" panose="05000000000000000000" pitchFamily="2" charset="2"/>
              <a:buChar char="Ø"/>
            </a:pPr>
            <a:r>
              <a:rPr dirty="0"/>
              <a:t>For </a:t>
            </a:r>
            <a:r>
              <a:rPr b="1" dirty="0">
                <a:latin typeface="Courier New"/>
                <a:ea typeface="Courier New"/>
                <a:cs typeface="Courier New"/>
                <a:sym typeface="Courier New"/>
              </a:rPr>
              <a:t>byte</a:t>
            </a:r>
            <a:r>
              <a:rPr lang="en-US" b="1" dirty="0">
                <a:latin typeface="Courier New"/>
                <a:ea typeface="Courier New"/>
                <a:cs typeface="Courier New"/>
                <a:sym typeface="Courier New"/>
              </a:rPr>
              <a:t>(8 bits)</a:t>
            </a:r>
            <a:r>
              <a:rPr b="1" dirty="0">
                <a:latin typeface="Courier New"/>
                <a:ea typeface="Courier New"/>
                <a:cs typeface="Courier New"/>
                <a:sym typeface="Courier New"/>
              </a:rPr>
              <a:t>, short</a:t>
            </a:r>
            <a:r>
              <a:rPr lang="en-US" b="1" dirty="0">
                <a:latin typeface="Courier New"/>
                <a:ea typeface="Courier New"/>
                <a:cs typeface="Courier New"/>
                <a:sym typeface="Courier New"/>
              </a:rPr>
              <a:t>(16 bits)</a:t>
            </a:r>
            <a:r>
              <a:rPr b="1" dirty="0">
                <a:latin typeface="Courier New"/>
                <a:ea typeface="Courier New"/>
                <a:cs typeface="Courier New"/>
                <a:sym typeface="Courier New"/>
              </a:rPr>
              <a:t>, char</a:t>
            </a:r>
            <a:r>
              <a:rPr lang="en-US" b="1" dirty="0">
                <a:latin typeface="Courier New"/>
                <a:ea typeface="Courier New"/>
                <a:cs typeface="Courier New"/>
                <a:sym typeface="Courier New"/>
              </a:rPr>
              <a:t> (16 bits)</a:t>
            </a:r>
            <a:r>
              <a:rPr dirty="0"/>
              <a:t>: </a:t>
            </a:r>
          </a:p>
          <a:p>
            <a:pPr lvl="1"/>
            <a:r>
              <a:rPr dirty="0"/>
              <a:t>Cast as </a:t>
            </a:r>
            <a:r>
              <a:rPr b="1" dirty="0">
                <a:latin typeface="Courier New"/>
                <a:ea typeface="Courier New"/>
                <a:cs typeface="Courier New"/>
                <a:sym typeface="Courier New"/>
              </a:rPr>
              <a:t>int</a:t>
            </a:r>
            <a:endParaRPr lang="en-US" b="1" dirty="0">
              <a:latin typeface="Courier New"/>
              <a:ea typeface="Courier New"/>
              <a:cs typeface="Courier New"/>
              <a:sym typeface="Courier New"/>
            </a:endParaRPr>
          </a:p>
          <a:p>
            <a:pPr>
              <a:buFont typeface="Wingdings" panose="05000000000000000000" pitchFamily="2" charset="2"/>
              <a:buChar char="Ø"/>
            </a:pPr>
            <a:r>
              <a:rPr lang="en-US" b="1" dirty="0">
                <a:latin typeface="Courier New"/>
                <a:ea typeface="Courier New"/>
                <a:cs typeface="Courier New"/>
                <a:sym typeface="Courier New"/>
              </a:rPr>
              <a:t>For long (64 bits)</a:t>
            </a:r>
          </a:p>
          <a:p>
            <a:pPr lvl="1"/>
            <a:r>
              <a:rPr lang="en-US" dirty="0">
                <a:sym typeface="Wingdings" panose="05000000000000000000" pitchFamily="2" charset="2"/>
              </a:rPr>
              <a:t>Casting from long to int (not good idea)</a:t>
            </a:r>
          </a:p>
          <a:p>
            <a:pPr lvl="1"/>
            <a:r>
              <a:rPr lang="en-US" dirty="0"/>
              <a:t>All keys that differ in only the first 32 bits will have the same hash code.</a:t>
            </a:r>
          </a:p>
          <a:p>
            <a:pPr lvl="1"/>
            <a:r>
              <a:rPr lang="en-US" dirty="0"/>
              <a:t>To take the first 32 bits into consideration (folding)</a:t>
            </a:r>
          </a:p>
          <a:p>
            <a:pPr lvl="2">
              <a:buFont typeface="Wingdings" panose="05000000000000000000" pitchFamily="2" charset="2"/>
              <a:buChar char="§"/>
            </a:pPr>
            <a:r>
              <a:rPr lang="en-US" dirty="0"/>
              <a:t>divide the 64 bits into two halves (bit-wise right-shift operator)</a:t>
            </a:r>
          </a:p>
          <a:p>
            <a:pPr lvl="2">
              <a:buFont typeface="Wingdings" panose="05000000000000000000" pitchFamily="2" charset="2"/>
              <a:buChar char="§"/>
            </a:pPr>
            <a:r>
              <a:rPr lang="en-US" dirty="0"/>
              <a:t>perform the exclusive-or operation to combine the two halves</a:t>
            </a:r>
          </a:p>
          <a:p>
            <a:pPr lvl="1">
              <a:buFont typeface="Wingdings" panose="05000000000000000000" pitchFamily="2" charset="2"/>
              <a:buChar char="§"/>
            </a:pPr>
            <a:endParaRPr lang="en-US" dirty="0"/>
          </a:p>
          <a:p>
            <a:pPr lvl="1">
              <a:buFont typeface="Wingdings" panose="05000000000000000000" pitchFamily="2" charset="2"/>
              <a:buChar char="§"/>
            </a:pPr>
            <a:r>
              <a:rPr lang="en-US" dirty="0"/>
              <a:t>Hash code for long key:</a:t>
            </a:r>
          </a:p>
          <a:p>
            <a:pPr marL="914400" lvl="2" indent="0">
              <a:buNone/>
            </a:pPr>
            <a:r>
              <a:rPr lang="en-US" dirty="0"/>
              <a:t>int </a:t>
            </a:r>
            <a:r>
              <a:rPr lang="en-US" dirty="0" err="1"/>
              <a:t>hashCode</a:t>
            </a:r>
            <a:r>
              <a:rPr lang="en-US" dirty="0"/>
              <a:t> = (int)(key ^ (key &gt;&gt; 32)); </a:t>
            </a:r>
          </a:p>
          <a:p>
            <a:pPr marL="457200" lvl="1" indent="0">
              <a:buNone/>
            </a:pPr>
            <a:endParaRPr lang="en-US" b="1" dirty="0">
              <a:latin typeface="Courier New"/>
              <a:ea typeface="Courier New"/>
              <a:cs typeface="Courier New"/>
              <a:sym typeface="Courier New"/>
            </a:endParaRPr>
          </a:p>
          <a:p>
            <a:pPr marL="457200" lvl="1" indent="0">
              <a:buNone/>
            </a:pPr>
            <a:endParaRPr b="1" dirty="0">
              <a:latin typeface="Courier New"/>
              <a:ea typeface="Courier New"/>
              <a:cs typeface="Courier New"/>
              <a:sym typeface="Courier New"/>
            </a:endParaRPr>
          </a:p>
          <a:p>
            <a:pPr marL="914400" lvl="2" indent="0">
              <a:buNone/>
            </a:pPr>
            <a:endParaRPr lang="en-US" dirty="0"/>
          </a:p>
          <a:p>
            <a:pPr marL="914400" lvl="2" indent="0">
              <a:buNone/>
            </a:pPr>
            <a:endParaRPr lang="en-US" dirty="0"/>
          </a:p>
          <a:p>
            <a:endParaRPr dirty="0"/>
          </a:p>
          <a:p>
            <a:pPr lvl="1"/>
            <a:endParaRPr dirty="0"/>
          </a:p>
        </p:txBody>
      </p:sp>
      <p:cxnSp>
        <p:nvCxnSpPr>
          <p:cNvPr id="5" name="Straight Arrow Connector 4">
            <a:extLst>
              <a:ext uri="{FF2B5EF4-FFF2-40B4-BE49-F238E27FC236}">
                <a16:creationId xmlns:a16="http://schemas.microsoft.com/office/drawing/2014/main" id="{03F11240-09F3-460E-B277-BB6BC47DC918}"/>
              </a:ext>
            </a:extLst>
          </p:cNvPr>
          <p:cNvCxnSpPr>
            <a:cxnSpLocks/>
          </p:cNvCxnSpPr>
          <p:nvPr/>
        </p:nvCxnSpPr>
        <p:spPr>
          <a:xfrm>
            <a:off x="4139738" y="4743255"/>
            <a:ext cx="254132" cy="82627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2F71F989-DC91-45BF-8C5F-C89F7BD44577}"/>
              </a:ext>
            </a:extLst>
          </p:cNvPr>
          <p:cNvCxnSpPr>
            <a:cxnSpLocks/>
          </p:cNvCxnSpPr>
          <p:nvPr/>
        </p:nvCxnSpPr>
        <p:spPr>
          <a:xfrm flipH="1">
            <a:off x="5159433" y="4498875"/>
            <a:ext cx="1252452" cy="107065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03637949"/>
      </p:ext>
    </p:extLst>
  </p:cSld>
  <p:clrMapOvr>
    <a:masterClrMapping/>
  </p:clrMapOvr>
  <p:transition spd="med" advTm="186037"/>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1">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1">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1">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1">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1">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1">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1">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1">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1">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1">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1">
                                            <p:txEl>
                                              <p:pRg st="11" end="11"/>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81">
                                            <p:txEl>
                                              <p:pRg st="12" end="12"/>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AFA7A16-6438-492E-9F92-FAAEBBAABD66}"/>
              </a:ext>
            </a:extLst>
          </p:cNvPr>
          <p:cNvSpPr>
            <a:spLocks noGrp="1"/>
          </p:cNvSpPr>
          <p:nvPr>
            <p:ph idx="1"/>
          </p:nvPr>
        </p:nvSpPr>
        <p:spPr>
          <a:xfrm>
            <a:off x="838200" y="670560"/>
            <a:ext cx="10515600" cy="5506403"/>
          </a:xfrm>
        </p:spPr>
        <p:txBody>
          <a:bodyPr/>
          <a:lstStyle/>
          <a:p>
            <a:pPr>
              <a:buFont typeface="Wingdings" panose="05000000000000000000" pitchFamily="2" charset="2"/>
              <a:buChar char="Ø"/>
            </a:pPr>
            <a:r>
              <a:rPr lang="en-US" dirty="0"/>
              <a:t>Other primitive types (Manipulate internal binary representations)</a:t>
            </a:r>
          </a:p>
          <a:p>
            <a:pPr lvl="1">
              <a:buFont typeface="Wingdings" panose="05000000000000000000" pitchFamily="2" charset="2"/>
              <a:buChar char="§"/>
            </a:pPr>
            <a:r>
              <a:rPr lang="en-US" dirty="0"/>
              <a:t>Hash code for float key (32 bits) </a:t>
            </a:r>
            <a:r>
              <a:rPr lang="en-US" dirty="0">
                <a:sym typeface="Wingdings" panose="05000000000000000000" pitchFamily="2" charset="2"/>
              </a:rPr>
              <a:t></a:t>
            </a:r>
            <a:r>
              <a:rPr lang="en-US" dirty="0"/>
              <a:t> </a:t>
            </a:r>
            <a:r>
              <a:rPr lang="en-US" dirty="0" err="1"/>
              <a:t>Float.hashCode</a:t>
            </a:r>
            <a:r>
              <a:rPr lang="en-US" dirty="0"/>
              <a:t>():</a:t>
            </a:r>
          </a:p>
          <a:p>
            <a:pPr marL="914400" lvl="2" indent="0">
              <a:buNone/>
            </a:pPr>
            <a:r>
              <a:rPr lang="en-US" dirty="0" err="1"/>
              <a:t>Float.floatToIntBits</a:t>
            </a:r>
            <a:r>
              <a:rPr lang="en-US" dirty="0"/>
              <a:t>(key) </a:t>
            </a:r>
            <a:r>
              <a:rPr lang="en-US" dirty="0">
                <a:sym typeface="Wingdings" panose="05000000000000000000" pitchFamily="2" charset="2"/>
              </a:rPr>
              <a:t> </a:t>
            </a:r>
            <a:r>
              <a:rPr lang="en-US" dirty="0" err="1"/>
              <a:t>Float.floatToIntBits</a:t>
            </a:r>
            <a:r>
              <a:rPr lang="en-US" dirty="0"/>
              <a:t>(12.2f) </a:t>
            </a:r>
            <a:r>
              <a:rPr lang="en-US" dirty="0">
                <a:sym typeface="Wingdings" panose="05000000000000000000" pitchFamily="2" charset="2"/>
              </a:rPr>
              <a:t> </a:t>
            </a:r>
            <a:r>
              <a:rPr lang="en-US" dirty="0"/>
              <a:t>1094923059</a:t>
            </a:r>
          </a:p>
          <a:p>
            <a:pPr marL="914400" lvl="2" indent="0">
              <a:buNone/>
            </a:pPr>
            <a:r>
              <a:rPr lang="en-US" dirty="0"/>
              <a:t>			 </a:t>
            </a:r>
            <a:r>
              <a:rPr lang="en-US" dirty="0" err="1"/>
              <a:t>Float.floatToIntBits</a:t>
            </a:r>
            <a:r>
              <a:rPr lang="en-US" dirty="0"/>
              <a:t>(2.2f) </a:t>
            </a:r>
            <a:r>
              <a:rPr lang="en-US" dirty="0">
                <a:sym typeface="Wingdings" panose="05000000000000000000" pitchFamily="2" charset="2"/>
              </a:rPr>
              <a:t> </a:t>
            </a:r>
            <a:r>
              <a:rPr lang="en-US" dirty="0"/>
              <a:t>1074580685</a:t>
            </a:r>
          </a:p>
          <a:p>
            <a:pPr marL="457200" lvl="1" indent="0">
              <a:buNone/>
            </a:pPr>
            <a:endParaRPr lang="en-US" dirty="0"/>
          </a:p>
          <a:p>
            <a:pPr lvl="1">
              <a:buFont typeface="Wingdings" panose="05000000000000000000" pitchFamily="2" charset="2"/>
              <a:buChar char="§"/>
            </a:pPr>
            <a:r>
              <a:rPr lang="en-US" dirty="0"/>
              <a:t>Hash code for double key (64 bits) </a:t>
            </a:r>
            <a:r>
              <a:rPr lang="en-US" dirty="0">
                <a:sym typeface="Wingdings" panose="05000000000000000000" pitchFamily="2" charset="2"/>
              </a:rPr>
              <a:t></a:t>
            </a:r>
            <a:r>
              <a:rPr lang="en-US" dirty="0"/>
              <a:t> </a:t>
            </a:r>
            <a:r>
              <a:rPr lang="en-US" dirty="0" err="1"/>
              <a:t>Double.hashCode</a:t>
            </a:r>
            <a:r>
              <a:rPr lang="en-US" dirty="0"/>
              <a:t>():</a:t>
            </a:r>
          </a:p>
          <a:p>
            <a:pPr marL="914400" lvl="2" indent="0">
              <a:buNone/>
            </a:pPr>
            <a:r>
              <a:rPr lang="en-US" altLang="en-US" dirty="0"/>
              <a:t>long bits = </a:t>
            </a:r>
            <a:r>
              <a:rPr lang="en-US" altLang="en-US" dirty="0" err="1"/>
              <a:t>Double.doubleToLongBits</a:t>
            </a:r>
            <a:r>
              <a:rPr lang="en-US" altLang="en-US" dirty="0"/>
              <a:t>(key); </a:t>
            </a:r>
          </a:p>
          <a:p>
            <a:pPr marL="914400" lvl="2" indent="0">
              <a:buNone/>
            </a:pPr>
            <a:r>
              <a:rPr lang="en-US" altLang="en-US" dirty="0"/>
              <a:t>int </a:t>
            </a:r>
            <a:r>
              <a:rPr lang="en-US" altLang="en-US" dirty="0" err="1"/>
              <a:t>hashCode</a:t>
            </a:r>
            <a:r>
              <a:rPr lang="en-US" altLang="en-US" dirty="0"/>
              <a:t> = (int)(bits ^ (bits &gt;&gt; 32)); </a:t>
            </a:r>
          </a:p>
          <a:p>
            <a:pPr marL="457200" lvl="1" indent="0">
              <a:buNone/>
            </a:pPr>
            <a:endParaRPr lang="en-US" dirty="0"/>
          </a:p>
        </p:txBody>
      </p:sp>
    </p:spTree>
    <p:extLst>
      <p:ext uri="{BB962C8B-B14F-4D97-AF65-F5344CB8AC3E}">
        <p14:creationId xmlns:p14="http://schemas.microsoft.com/office/powerpoint/2010/main" val="384771732"/>
      </p:ext>
    </p:extLst>
  </p:cSld>
  <p:clrMapOvr>
    <a:masterClrMapping/>
  </p:clrMapOvr>
  <mc:AlternateContent xmlns:mc="http://schemas.openxmlformats.org/markup-compatibility/2006" xmlns:p14="http://schemas.microsoft.com/office/powerpoint/2010/main">
    <mc:Choice Requires="p14">
      <p:transition spd="slow" p14:dur="2000" advTm="74749"/>
    </mc:Choice>
    <mc:Fallback xmlns="">
      <p:transition spd="slow" advTm="74749"/>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Title 1"/>
          <p:cNvSpPr txBox="1">
            <a:spLocks noGrp="1"/>
          </p:cNvSpPr>
          <p:nvPr>
            <p:ph type="title"/>
          </p:nvPr>
        </p:nvSpPr>
        <p:spPr>
          <a:prstGeom prst="rect">
            <a:avLst/>
          </a:prstGeom>
        </p:spPr>
        <p:txBody>
          <a:bodyPr/>
          <a:lstStyle/>
          <a:p>
            <a:r>
              <a:t>Compressing a Hash Code</a:t>
            </a:r>
          </a:p>
        </p:txBody>
      </p:sp>
      <p:sp>
        <p:nvSpPr>
          <p:cNvPr id="84" name="Content Placeholder 2"/>
          <p:cNvSpPr txBox="1">
            <a:spLocks noGrp="1"/>
          </p:cNvSpPr>
          <p:nvPr>
            <p:ph type="body" idx="1"/>
          </p:nvPr>
        </p:nvSpPr>
        <p:spPr>
          <a:xfrm>
            <a:off x="760615" y="1448781"/>
            <a:ext cx="10515600" cy="5351030"/>
          </a:xfrm>
          <a:prstGeom prst="rect">
            <a:avLst/>
          </a:prstGeom>
        </p:spPr>
        <p:txBody>
          <a:bodyPr/>
          <a:lstStyle/>
          <a:p>
            <a:r>
              <a:rPr dirty="0"/>
              <a:t>Common way to scale an integer</a:t>
            </a:r>
          </a:p>
          <a:p>
            <a:pPr lvl="1"/>
            <a:r>
              <a:rPr dirty="0"/>
              <a:t>Use Java mod operator </a:t>
            </a:r>
            <a:r>
              <a:rPr b="1" dirty="0"/>
              <a:t>%</a:t>
            </a:r>
            <a:r>
              <a:rPr dirty="0"/>
              <a:t>: </a:t>
            </a:r>
            <a:r>
              <a:rPr lang="en-US" dirty="0"/>
              <a:t> </a:t>
            </a:r>
            <a:r>
              <a:rPr lang="en-US" dirty="0" err="1"/>
              <a:t>hashCode</a:t>
            </a:r>
            <a:r>
              <a:rPr lang="en-US" dirty="0"/>
              <a:t> </a:t>
            </a:r>
            <a:r>
              <a:rPr b="1" dirty="0">
                <a:latin typeface="Courier New"/>
                <a:ea typeface="Courier New"/>
                <a:cs typeface="Courier New"/>
                <a:sym typeface="Courier New"/>
              </a:rPr>
              <a:t>% n</a:t>
            </a:r>
          </a:p>
          <a:p>
            <a:r>
              <a:rPr dirty="0"/>
              <a:t>Best to use </a:t>
            </a:r>
            <a:r>
              <a:rPr lang="en-US" dirty="0"/>
              <a:t>a prime </a:t>
            </a:r>
            <a:r>
              <a:rPr dirty="0"/>
              <a:t>number for </a:t>
            </a:r>
            <a:r>
              <a:rPr i="1" dirty="0">
                <a:latin typeface="Times New Roman"/>
                <a:ea typeface="Times New Roman"/>
                <a:cs typeface="Times New Roman"/>
                <a:sym typeface="Times New Roman"/>
              </a:rPr>
              <a:t>n</a:t>
            </a:r>
          </a:p>
          <a:p>
            <a:r>
              <a:rPr dirty="0"/>
              <a:t>Prime numbers often give good distribution of hash values</a:t>
            </a:r>
            <a:endParaRPr lang="en-US" dirty="0"/>
          </a:p>
          <a:p>
            <a:r>
              <a:rPr lang="en-US" dirty="0"/>
              <a:t>Java API implementation for </a:t>
            </a:r>
            <a:r>
              <a:rPr lang="en-US" dirty="0" err="1"/>
              <a:t>java.util.Map</a:t>
            </a:r>
            <a:endParaRPr lang="en-US" dirty="0"/>
          </a:p>
          <a:p>
            <a:pPr lvl="1"/>
            <a:r>
              <a:rPr lang="en-US" dirty="0"/>
              <a:t>n is set to an integer power of 2</a:t>
            </a:r>
          </a:p>
          <a:p>
            <a:pPr lvl="1"/>
            <a:r>
              <a:rPr lang="en-US" dirty="0"/>
              <a:t>Use logical bit-wise and (&amp;) compress the </a:t>
            </a:r>
            <a:r>
              <a:rPr lang="en-US" dirty="0" err="1"/>
              <a:t>hashCode</a:t>
            </a:r>
            <a:endParaRPr lang="en-US" dirty="0"/>
          </a:p>
          <a:p>
            <a:pPr marL="914400" lvl="2" indent="0">
              <a:buNone/>
            </a:pPr>
            <a:r>
              <a:rPr lang="en-US" dirty="0"/>
              <a:t>Index = </a:t>
            </a:r>
            <a:r>
              <a:rPr lang="en-US" dirty="0" err="1"/>
              <a:t>hashCode</a:t>
            </a:r>
            <a:r>
              <a:rPr lang="en-US" dirty="0"/>
              <a:t> &amp; (n-1) </a:t>
            </a:r>
            <a:r>
              <a:rPr lang="en-US" dirty="0">
                <a:sym typeface="Wingdings" panose="05000000000000000000" pitchFamily="2" charset="2"/>
              </a:rPr>
              <a:t> index will be in range of 0..(n-1)</a:t>
            </a:r>
          </a:p>
          <a:p>
            <a:pPr marL="914400" lvl="2" indent="0">
              <a:buNone/>
            </a:pPr>
            <a:endParaRPr lang="en-US" dirty="0">
              <a:sym typeface="Wingdings" panose="05000000000000000000" pitchFamily="2" charset="2"/>
            </a:endParaRPr>
          </a:p>
          <a:p>
            <a:pPr marL="914400" lvl="2" indent="0">
              <a:buNone/>
            </a:pPr>
            <a:r>
              <a:rPr lang="en-US" dirty="0">
                <a:sym typeface="Wingdings" panose="05000000000000000000" pitchFamily="2" charset="2"/>
              </a:rPr>
              <a:t>n=4 , </a:t>
            </a:r>
            <a:r>
              <a:rPr lang="en-US" dirty="0" err="1">
                <a:sym typeface="Wingdings" panose="05000000000000000000" pitchFamily="2" charset="2"/>
              </a:rPr>
              <a:t>hashCode</a:t>
            </a:r>
            <a:r>
              <a:rPr lang="en-US" dirty="0">
                <a:sym typeface="Wingdings" panose="05000000000000000000" pitchFamily="2" charset="2"/>
              </a:rPr>
              <a:t>=11</a:t>
            </a:r>
          </a:p>
          <a:p>
            <a:pPr marL="914400" lvl="2" indent="0">
              <a:buNone/>
            </a:pPr>
            <a:endParaRPr dirty="0"/>
          </a:p>
        </p:txBody>
      </p:sp>
    </p:spTree>
    <p:extLst>
      <p:ext uri="{BB962C8B-B14F-4D97-AF65-F5344CB8AC3E}">
        <p14:creationId xmlns:p14="http://schemas.microsoft.com/office/powerpoint/2010/main" val="203728162"/>
      </p:ext>
    </p:extLst>
  </p:cSld>
  <p:clrMapOvr>
    <a:masterClrMapping/>
  </p:clrMapOvr>
  <p:transition spd="med" advTm="134991"/>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Title 1"/>
          <p:cNvSpPr txBox="1">
            <a:spLocks noGrp="1"/>
          </p:cNvSpPr>
          <p:nvPr>
            <p:ph type="title"/>
          </p:nvPr>
        </p:nvSpPr>
        <p:spPr>
          <a:prstGeom prst="rect">
            <a:avLst/>
          </a:prstGeom>
        </p:spPr>
        <p:txBody>
          <a:bodyPr/>
          <a:lstStyle/>
          <a:p>
            <a:r>
              <a:t>Resolving Collisions</a:t>
            </a:r>
          </a:p>
        </p:txBody>
      </p:sp>
      <p:sp>
        <p:nvSpPr>
          <p:cNvPr id="91" name="Content Placeholder 4"/>
          <p:cNvSpPr txBox="1">
            <a:spLocks noGrp="1"/>
          </p:cNvSpPr>
          <p:nvPr>
            <p:ph type="body" idx="1"/>
          </p:nvPr>
        </p:nvSpPr>
        <p:spPr>
          <a:prstGeom prst="rect">
            <a:avLst/>
          </a:prstGeom>
        </p:spPr>
        <p:txBody>
          <a:bodyPr/>
          <a:lstStyle/>
          <a:p>
            <a:r>
              <a:t>Collision: </a:t>
            </a:r>
          </a:p>
          <a:p>
            <a:pPr lvl="1"/>
            <a:r>
              <a:t>Hash function maps search key into a location in hash table already in use</a:t>
            </a:r>
          </a:p>
          <a:p>
            <a:r>
              <a:t>Two choices:</a:t>
            </a:r>
          </a:p>
          <a:p>
            <a:pPr lvl="1"/>
            <a:r>
              <a:t>Use another location in the hash table</a:t>
            </a:r>
          </a:p>
          <a:p>
            <a:pPr lvl="1"/>
            <a:r>
              <a:t>Change the structure of the hash table so that each array location can represent more than one value</a:t>
            </a:r>
          </a:p>
        </p:txBody>
      </p:sp>
    </p:spTree>
    <p:extLst>
      <p:ext uri="{BB962C8B-B14F-4D97-AF65-F5344CB8AC3E}">
        <p14:creationId xmlns:p14="http://schemas.microsoft.com/office/powerpoint/2010/main" val="3621755068"/>
      </p:ext>
    </p:extLst>
  </p:cSld>
  <p:clrMapOvr>
    <a:masterClrMapping/>
  </p:clrMapOvr>
  <p:transition spd="med" advTm="42195"/>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1F0FF3-A96F-4231-9649-DDE72A509CA0}"/>
              </a:ext>
            </a:extLst>
          </p:cNvPr>
          <p:cNvSpPr>
            <a:spLocks noGrp="1"/>
          </p:cNvSpPr>
          <p:nvPr>
            <p:ph type="title"/>
          </p:nvPr>
        </p:nvSpPr>
        <p:spPr/>
        <p:txBody>
          <a:bodyPr/>
          <a:lstStyle/>
          <a:p>
            <a:r>
              <a:rPr lang="en-IN" dirty="0"/>
              <a:t>Why Hashing?</a:t>
            </a:r>
          </a:p>
        </p:txBody>
      </p:sp>
      <p:sp>
        <p:nvSpPr>
          <p:cNvPr id="3" name="Content Placeholder 2">
            <a:extLst>
              <a:ext uri="{FF2B5EF4-FFF2-40B4-BE49-F238E27FC236}">
                <a16:creationId xmlns:a16="http://schemas.microsoft.com/office/drawing/2014/main" id="{B1D44701-B397-4B2C-9EC5-E81F66EEF3D0}"/>
              </a:ext>
            </a:extLst>
          </p:cNvPr>
          <p:cNvSpPr>
            <a:spLocks noGrp="1"/>
          </p:cNvSpPr>
          <p:nvPr>
            <p:ph sz="quarter" idx="13"/>
          </p:nvPr>
        </p:nvSpPr>
        <p:spPr>
          <a:xfrm>
            <a:off x="1981201" y="1552576"/>
            <a:ext cx="8436077" cy="394211"/>
          </a:xfrm>
        </p:spPr>
        <p:txBody>
          <a:bodyPr vert="horz" lIns="91440" tIns="0" rIns="91440" bIns="45720" rtlCol="0">
            <a:normAutofit lnSpcReduction="10000"/>
          </a:bodyPr>
          <a:lstStyle/>
          <a:p>
            <a:pPr marL="432" indent="0">
              <a:buNone/>
            </a:pPr>
            <a:r>
              <a:rPr lang="en-US" altLang="en-US" dirty="0"/>
              <a:t>The preceding chapters introduced search trees. An element</a:t>
            </a:r>
            <a:endParaRPr lang="en-IN" dirty="0"/>
          </a:p>
        </p:txBody>
      </p:sp>
      <p:sp>
        <p:nvSpPr>
          <p:cNvPr id="4" name="Content Placeholder 3">
            <a:extLst>
              <a:ext uri="{FF2B5EF4-FFF2-40B4-BE49-F238E27FC236}">
                <a16:creationId xmlns:a16="http://schemas.microsoft.com/office/drawing/2014/main" id="{BBE0D50A-82B5-40FE-B4C2-6B8417367863}"/>
              </a:ext>
            </a:extLst>
          </p:cNvPr>
          <p:cNvSpPr>
            <a:spLocks noGrp="1"/>
          </p:cNvSpPr>
          <p:nvPr>
            <p:ph sz="quarter" idx="14"/>
          </p:nvPr>
        </p:nvSpPr>
        <p:spPr>
          <a:xfrm>
            <a:off x="1981201" y="2017581"/>
            <a:ext cx="2300748" cy="408441"/>
          </a:xfrm>
        </p:spPr>
        <p:txBody>
          <a:bodyPr vert="horz" lIns="91440" tIns="0" rIns="91440" bIns="45720" rtlCol="0">
            <a:normAutofit lnSpcReduction="10000"/>
          </a:bodyPr>
          <a:lstStyle/>
          <a:p>
            <a:pPr marL="432" indent="0">
              <a:buNone/>
            </a:pPr>
            <a:r>
              <a:rPr lang="en-US" altLang="en-US" dirty="0"/>
              <a:t>can be found in</a:t>
            </a:r>
            <a:endParaRPr lang="en-IN" dirty="0"/>
          </a:p>
        </p:txBody>
      </p:sp>
      <p:graphicFrame>
        <p:nvGraphicFramePr>
          <p:cNvPr id="17" name="Object 16" descr="please provide alt-text">
            <a:extLst>
              <a:ext uri="{FF2B5EF4-FFF2-40B4-BE49-F238E27FC236}">
                <a16:creationId xmlns:a16="http://schemas.microsoft.com/office/drawing/2014/main" id="{23AE6AB5-A382-4BB5-849A-EA0B9BD629F9}"/>
              </a:ext>
            </a:extLst>
          </p:cNvPr>
          <p:cNvGraphicFramePr>
            <a:graphicFrameLocks noChangeAspect="1"/>
          </p:cNvGraphicFramePr>
          <p:nvPr/>
        </p:nvGraphicFramePr>
        <p:xfrm>
          <a:off x="4353130" y="2015626"/>
          <a:ext cx="1019810" cy="419100"/>
        </p:xfrm>
        <a:graphic>
          <a:graphicData uri="http://schemas.openxmlformats.org/presentationml/2006/ole">
            <mc:AlternateContent xmlns:mc="http://schemas.openxmlformats.org/markup-compatibility/2006">
              <mc:Choice xmlns:v="urn:schemas-microsoft-com:vml" Requires="v">
                <p:oleObj spid="_x0000_s2066" name="Equation" r:id="rId3" imgW="927000" imgH="380880" progId="Equation.DSMT4">
                  <p:embed/>
                </p:oleObj>
              </mc:Choice>
              <mc:Fallback>
                <p:oleObj name="Equation" r:id="rId3" imgW="927000" imgH="380880" progId="Equation.DSMT4">
                  <p:embed/>
                  <p:pic>
                    <p:nvPicPr>
                      <p:cNvPr id="17" name="Object 16" descr="please provide alt-text">
                        <a:extLst>
                          <a:ext uri="{FF2B5EF4-FFF2-40B4-BE49-F238E27FC236}">
                            <a16:creationId xmlns:a16="http://schemas.microsoft.com/office/drawing/2014/main" id="{23AE6AB5-A382-4BB5-849A-EA0B9BD629F9}"/>
                          </a:ext>
                        </a:extLst>
                      </p:cNvPr>
                      <p:cNvPicPr/>
                      <p:nvPr/>
                    </p:nvPicPr>
                    <p:blipFill>
                      <a:blip r:embed="rId4"/>
                      <a:stretch>
                        <a:fillRect/>
                      </a:stretch>
                    </p:blipFill>
                    <p:spPr>
                      <a:xfrm>
                        <a:off x="4353130" y="2015626"/>
                        <a:ext cx="1019810" cy="419100"/>
                      </a:xfrm>
                      <a:prstGeom prst="rect">
                        <a:avLst/>
                      </a:prstGeom>
                    </p:spPr>
                  </p:pic>
                </p:oleObj>
              </mc:Fallback>
            </mc:AlternateContent>
          </a:graphicData>
        </a:graphic>
      </p:graphicFrame>
      <p:sp>
        <p:nvSpPr>
          <p:cNvPr id="5" name="Content Placeholder 4">
            <a:extLst>
              <a:ext uri="{FF2B5EF4-FFF2-40B4-BE49-F238E27FC236}">
                <a16:creationId xmlns:a16="http://schemas.microsoft.com/office/drawing/2014/main" id="{CDE51AE9-AB2F-4E54-8B7D-A231FA1EFD87}"/>
              </a:ext>
            </a:extLst>
          </p:cNvPr>
          <p:cNvSpPr>
            <a:spLocks noGrp="1"/>
          </p:cNvSpPr>
          <p:nvPr>
            <p:ph sz="quarter" idx="15"/>
          </p:nvPr>
        </p:nvSpPr>
        <p:spPr>
          <a:xfrm>
            <a:off x="5391827" y="2016872"/>
            <a:ext cx="5025451" cy="409155"/>
          </a:xfrm>
        </p:spPr>
        <p:txBody>
          <a:bodyPr vert="horz" lIns="91440" tIns="0" rIns="91440" bIns="45720" rtlCol="0">
            <a:normAutofit lnSpcReduction="10000"/>
          </a:bodyPr>
          <a:lstStyle/>
          <a:p>
            <a:pPr marL="432" indent="0">
              <a:buNone/>
            </a:pPr>
            <a:r>
              <a:rPr lang="en-US" altLang="en-US" dirty="0"/>
              <a:t>time in a well-balanced search tree.</a:t>
            </a:r>
            <a:endParaRPr lang="en-US" dirty="0"/>
          </a:p>
        </p:txBody>
      </p:sp>
      <p:sp>
        <p:nvSpPr>
          <p:cNvPr id="6" name="Content Placeholder 5">
            <a:extLst>
              <a:ext uri="{FF2B5EF4-FFF2-40B4-BE49-F238E27FC236}">
                <a16:creationId xmlns:a16="http://schemas.microsoft.com/office/drawing/2014/main" id="{BD331E6E-3F8F-44F0-BEFA-6934FE8AFD5A}"/>
              </a:ext>
            </a:extLst>
          </p:cNvPr>
          <p:cNvSpPr>
            <a:spLocks noGrp="1"/>
          </p:cNvSpPr>
          <p:nvPr>
            <p:ph sz="quarter" idx="16"/>
          </p:nvPr>
        </p:nvSpPr>
        <p:spPr>
          <a:xfrm>
            <a:off x="1981201" y="2514872"/>
            <a:ext cx="8314841" cy="1155706"/>
          </a:xfrm>
        </p:spPr>
        <p:txBody>
          <a:bodyPr vert="horz" lIns="91440" tIns="0" rIns="91440" bIns="45720" rtlCol="0">
            <a:normAutofit/>
          </a:bodyPr>
          <a:lstStyle/>
          <a:p>
            <a:pPr marL="432" indent="0">
              <a:buNone/>
            </a:pPr>
            <a:r>
              <a:rPr lang="en-US" altLang="en-US" dirty="0"/>
              <a:t>Is there a more efficient way to search for an element in a container? This chapter introduces a technique called </a:t>
            </a:r>
            <a:r>
              <a:rPr lang="en-US" altLang="en-US" b="1" dirty="0"/>
              <a:t>hashing</a:t>
            </a:r>
            <a:r>
              <a:rPr lang="en-US" altLang="en-US" dirty="0"/>
              <a:t>. You can use hashing to implement a map or a set</a:t>
            </a:r>
            <a:endParaRPr lang="en-IN" dirty="0"/>
          </a:p>
        </p:txBody>
      </p:sp>
      <p:sp>
        <p:nvSpPr>
          <p:cNvPr id="7" name="Content Placeholder 6">
            <a:extLst>
              <a:ext uri="{FF2B5EF4-FFF2-40B4-BE49-F238E27FC236}">
                <a16:creationId xmlns:a16="http://schemas.microsoft.com/office/drawing/2014/main" id="{DE4A7BD5-166C-428B-A3CF-F597BF75AD0A}"/>
              </a:ext>
            </a:extLst>
          </p:cNvPr>
          <p:cNvSpPr>
            <a:spLocks noGrp="1"/>
          </p:cNvSpPr>
          <p:nvPr>
            <p:ph sz="quarter" idx="17"/>
          </p:nvPr>
        </p:nvSpPr>
        <p:spPr>
          <a:xfrm>
            <a:off x="1981200" y="3743505"/>
            <a:ext cx="5881607" cy="410956"/>
          </a:xfrm>
        </p:spPr>
        <p:txBody>
          <a:bodyPr vert="horz" lIns="91440" tIns="0" rIns="91440" bIns="45720" rtlCol="0">
            <a:normAutofit lnSpcReduction="10000"/>
          </a:bodyPr>
          <a:lstStyle/>
          <a:p>
            <a:pPr marL="432" indent="0">
              <a:buNone/>
            </a:pPr>
            <a:r>
              <a:rPr lang="en-US" altLang="en-US" dirty="0"/>
              <a:t>to search, insert, and delete an element in</a:t>
            </a:r>
            <a:endParaRPr lang="en-IN" dirty="0"/>
          </a:p>
        </p:txBody>
      </p:sp>
      <p:graphicFrame>
        <p:nvGraphicFramePr>
          <p:cNvPr id="18" name="Object 17" descr="O of 1 time.">
            <a:extLst>
              <a:ext uri="{FF2B5EF4-FFF2-40B4-BE49-F238E27FC236}">
                <a16:creationId xmlns:a16="http://schemas.microsoft.com/office/drawing/2014/main" id="{52AF6A14-D5B2-4BC6-BE3F-78D27F9FC4D8}"/>
              </a:ext>
            </a:extLst>
          </p:cNvPr>
          <p:cNvGraphicFramePr>
            <a:graphicFrameLocks noChangeAspect="1"/>
          </p:cNvGraphicFramePr>
          <p:nvPr/>
        </p:nvGraphicFramePr>
        <p:xfrm>
          <a:off x="7923728" y="3744816"/>
          <a:ext cx="1313180" cy="419100"/>
        </p:xfrm>
        <a:graphic>
          <a:graphicData uri="http://schemas.openxmlformats.org/presentationml/2006/ole">
            <mc:AlternateContent xmlns:mc="http://schemas.openxmlformats.org/markup-compatibility/2006">
              <mc:Choice xmlns:v="urn:schemas-microsoft-com:vml" Requires="v">
                <p:oleObj spid="_x0000_s2067" name="Equation" r:id="rId5" imgW="1193760" imgH="380880" progId="Equation.DSMT4">
                  <p:embed/>
                </p:oleObj>
              </mc:Choice>
              <mc:Fallback>
                <p:oleObj name="Equation" r:id="rId5" imgW="1193760" imgH="380880" progId="Equation.DSMT4">
                  <p:embed/>
                  <p:pic>
                    <p:nvPicPr>
                      <p:cNvPr id="18" name="Object 17" descr="O of 1 time.">
                        <a:extLst>
                          <a:ext uri="{FF2B5EF4-FFF2-40B4-BE49-F238E27FC236}">
                            <a16:creationId xmlns:a16="http://schemas.microsoft.com/office/drawing/2014/main" id="{52AF6A14-D5B2-4BC6-BE3F-78D27F9FC4D8}"/>
                          </a:ext>
                        </a:extLst>
                      </p:cNvPr>
                      <p:cNvPicPr/>
                      <p:nvPr/>
                    </p:nvPicPr>
                    <p:blipFill>
                      <a:blip r:embed="rId6"/>
                      <a:stretch>
                        <a:fillRect/>
                      </a:stretch>
                    </p:blipFill>
                    <p:spPr>
                      <a:xfrm>
                        <a:off x="7923728" y="3744816"/>
                        <a:ext cx="1313180" cy="419100"/>
                      </a:xfrm>
                      <a:prstGeom prst="rect">
                        <a:avLst/>
                      </a:prstGeom>
                    </p:spPr>
                  </p:pic>
                </p:oleObj>
              </mc:Fallback>
            </mc:AlternateContent>
          </a:graphicData>
        </a:graphic>
      </p:graphicFrame>
    </p:spTree>
    <p:extLst>
      <p:ext uri="{BB962C8B-B14F-4D97-AF65-F5344CB8AC3E}">
        <p14:creationId xmlns:p14="http://schemas.microsoft.com/office/powerpoint/2010/main" val="7430403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Title 1"/>
          <p:cNvSpPr txBox="1">
            <a:spLocks noGrp="1"/>
          </p:cNvSpPr>
          <p:nvPr>
            <p:ph type="title"/>
          </p:nvPr>
        </p:nvSpPr>
        <p:spPr>
          <a:prstGeom prst="rect">
            <a:avLst/>
          </a:prstGeom>
        </p:spPr>
        <p:txBody>
          <a:bodyPr/>
          <a:lstStyle/>
          <a:p>
            <a:r>
              <a:t>Resolving Collisions</a:t>
            </a:r>
          </a:p>
        </p:txBody>
      </p:sp>
      <p:sp>
        <p:nvSpPr>
          <p:cNvPr id="94" name="Content Placeholder 2"/>
          <p:cNvSpPr txBox="1">
            <a:spLocks noGrp="1"/>
          </p:cNvSpPr>
          <p:nvPr>
            <p:ph type="body" idx="1"/>
          </p:nvPr>
        </p:nvSpPr>
        <p:spPr>
          <a:prstGeom prst="rect">
            <a:avLst/>
          </a:prstGeom>
        </p:spPr>
        <p:txBody>
          <a:bodyPr/>
          <a:lstStyle/>
          <a:p>
            <a:r>
              <a:rPr b="1" dirty="0"/>
              <a:t>Linear probing</a:t>
            </a:r>
            <a:r>
              <a:rPr dirty="0"/>
              <a:t> </a:t>
            </a:r>
          </a:p>
          <a:p>
            <a:pPr lvl="1"/>
            <a:r>
              <a:rPr dirty="0"/>
              <a:t>Resolves a collision during hashing by examining consecutive locations in hash table</a:t>
            </a:r>
          </a:p>
          <a:p>
            <a:pPr lvl="1"/>
            <a:r>
              <a:rPr dirty="0"/>
              <a:t>Beginning at original hash index  </a:t>
            </a:r>
          </a:p>
          <a:p>
            <a:pPr lvl="1"/>
            <a:r>
              <a:rPr dirty="0"/>
              <a:t>Find the next available one</a:t>
            </a:r>
          </a:p>
          <a:p>
            <a:r>
              <a:rPr dirty="0"/>
              <a:t>Table locations checked make up probe sequence</a:t>
            </a:r>
          </a:p>
          <a:p>
            <a:r>
              <a:rPr dirty="0"/>
              <a:t>If probe sequence reaches end of table, go to beginning of table (circular hash table)</a:t>
            </a:r>
            <a:endParaRPr lang="en-US" dirty="0"/>
          </a:p>
          <a:p>
            <a:pPr lvl="2"/>
            <a:r>
              <a:rPr lang="en-US" altLang="en-US" dirty="0"/>
              <a:t>Possible problem</a:t>
            </a:r>
          </a:p>
          <a:p>
            <a:pPr lvl="3"/>
            <a:r>
              <a:rPr lang="en-US" altLang="en-US" dirty="0"/>
              <a:t>Primary clustering</a:t>
            </a:r>
          </a:p>
          <a:p>
            <a:pPr marL="0" indent="0">
              <a:buNone/>
            </a:pPr>
            <a:endParaRPr dirty="0"/>
          </a:p>
        </p:txBody>
      </p:sp>
    </p:spTree>
    <p:extLst>
      <p:ext uri="{BB962C8B-B14F-4D97-AF65-F5344CB8AC3E}">
        <p14:creationId xmlns:p14="http://schemas.microsoft.com/office/powerpoint/2010/main" val="2420509467"/>
      </p:ext>
    </p:extLst>
  </p:cSld>
  <p:clrMapOvr>
    <a:masterClrMapping/>
  </p:clrMapOvr>
  <p:transition spd="med" advTm="61936"/>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Title 1"/>
          <p:cNvSpPr txBox="1">
            <a:spLocks noGrp="1"/>
          </p:cNvSpPr>
          <p:nvPr>
            <p:ph type="title"/>
          </p:nvPr>
        </p:nvSpPr>
        <p:spPr>
          <a:prstGeom prst="rect">
            <a:avLst/>
          </a:prstGeom>
        </p:spPr>
        <p:txBody>
          <a:bodyPr/>
          <a:lstStyle/>
          <a:p>
            <a:r>
              <a:t>Linear Probing</a:t>
            </a:r>
          </a:p>
        </p:txBody>
      </p:sp>
      <p:sp>
        <p:nvSpPr>
          <p:cNvPr id="97" name="FIGURE 22-3 The effect of linear probing after adding four entries whose search keys hash to the same index"/>
          <p:cNvSpPr txBox="1">
            <a:spLocks noGrp="1"/>
          </p:cNvSpPr>
          <p:nvPr>
            <p:ph type="body" sz="quarter" idx="1"/>
          </p:nvPr>
        </p:nvSpPr>
        <p:spPr>
          <a:xfrm>
            <a:off x="1981200" y="5604202"/>
            <a:ext cx="8229600" cy="807815"/>
          </a:xfrm>
          <a:prstGeom prst="rect">
            <a:avLst/>
          </a:prstGeom>
        </p:spPr>
        <p:txBody>
          <a:bodyPr/>
          <a:lstStyle>
            <a:lvl1pPr defTabSz="448055">
              <a:defRPr sz="2156"/>
            </a:lvl1pPr>
          </a:lstStyle>
          <a:p>
            <a:r>
              <a:rPr dirty="0"/>
              <a:t>The effect of linear probing after adding four entries whose search keys hash to the same index</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70526" y="567070"/>
            <a:ext cx="6102000" cy="4961860"/>
          </a:xfrm>
          <a:prstGeom prst="rect">
            <a:avLst/>
          </a:prstGeom>
        </p:spPr>
      </p:pic>
      <p:sp>
        <p:nvSpPr>
          <p:cNvPr id="3" name="TextBox 2"/>
          <p:cNvSpPr txBox="1"/>
          <p:nvPr/>
        </p:nvSpPr>
        <p:spPr>
          <a:xfrm>
            <a:off x="5238307" y="1543658"/>
            <a:ext cx="418704" cy="369332"/>
          </a:xfrm>
          <a:prstGeom prst="rect">
            <a:avLst/>
          </a:prstGeom>
          <a:noFill/>
        </p:spPr>
        <p:txBody>
          <a:bodyPr wrap="none" rtlCol="0">
            <a:spAutoFit/>
          </a:bodyPr>
          <a:lstStyle/>
          <a:p>
            <a:r>
              <a:rPr lang="en-US" dirty="0"/>
              <a:t>64</a:t>
            </a:r>
          </a:p>
        </p:txBody>
      </p:sp>
    </p:spTree>
    <p:extLst>
      <p:ext uri="{BB962C8B-B14F-4D97-AF65-F5344CB8AC3E}">
        <p14:creationId xmlns:p14="http://schemas.microsoft.com/office/powerpoint/2010/main" val="2302361061"/>
      </p:ext>
    </p:extLst>
  </p:cSld>
  <p:clrMapOvr>
    <a:masterClrMapping/>
  </p:clrMapOvr>
  <p:transition spd="med" advTm="127194"/>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Slide Number Placeholder 4">
            <a:extLst>
              <a:ext uri="{FF2B5EF4-FFF2-40B4-BE49-F238E27FC236}">
                <a16:creationId xmlns:a16="http://schemas.microsoft.com/office/drawing/2014/main" id="{1EBE2470-F400-484E-AB09-4036A79E9027}"/>
              </a:ext>
            </a:extLst>
          </p:cNvPr>
          <p:cNvSpPr>
            <a:spLocks noGrp="1"/>
          </p:cNvSpPr>
          <p:nvPr>
            <p:ph type="sldNum" sz="quarter" idx="11"/>
          </p:nvPr>
        </p:nvSpPr>
        <p:spPr>
          <a:noFill/>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5FD51C55-8B81-421D-A7A8-EBA21D47FFDF}" type="slidenum">
              <a:rPr lang="en-US" altLang="en-US" sz="1400"/>
              <a:pPr>
                <a:spcBef>
                  <a:spcPct val="0"/>
                </a:spcBef>
                <a:buClrTx/>
                <a:buSzTx/>
                <a:buFontTx/>
                <a:buNone/>
              </a:pPr>
              <a:t>22</a:t>
            </a:fld>
            <a:endParaRPr lang="en-US" altLang="en-US" sz="1400"/>
          </a:p>
        </p:txBody>
      </p:sp>
      <p:sp>
        <p:nvSpPr>
          <p:cNvPr id="11267" name="Rectangle 2">
            <a:extLst>
              <a:ext uri="{FF2B5EF4-FFF2-40B4-BE49-F238E27FC236}">
                <a16:creationId xmlns:a16="http://schemas.microsoft.com/office/drawing/2014/main" id="{59BC5E75-3070-4777-81B8-5762E4ADF5DF}"/>
              </a:ext>
            </a:extLst>
          </p:cNvPr>
          <p:cNvSpPr>
            <a:spLocks noGrp="1" noChangeArrowheads="1"/>
          </p:cNvSpPr>
          <p:nvPr>
            <p:ph type="title"/>
          </p:nvPr>
        </p:nvSpPr>
        <p:spPr>
          <a:xfrm>
            <a:off x="1752600" y="152400"/>
            <a:ext cx="8686800" cy="685800"/>
          </a:xfrm>
        </p:spPr>
        <p:txBody>
          <a:bodyPr>
            <a:normAutofit fontScale="90000"/>
          </a:bodyPr>
          <a:lstStyle/>
          <a:p>
            <a:r>
              <a:rPr lang="en-US" altLang="en-US" dirty="0"/>
              <a:t>Linear Probing </a:t>
            </a:r>
          </a:p>
        </p:txBody>
      </p:sp>
      <p:sp>
        <p:nvSpPr>
          <p:cNvPr id="11268" name="Text Box 3">
            <a:extLst>
              <a:ext uri="{FF2B5EF4-FFF2-40B4-BE49-F238E27FC236}">
                <a16:creationId xmlns:a16="http://schemas.microsoft.com/office/drawing/2014/main" id="{3A0121FA-9C86-469B-B72A-96C14785559D}"/>
              </a:ext>
            </a:extLst>
          </p:cNvPr>
          <p:cNvSpPr txBox="1">
            <a:spLocks noChangeArrowheads="1"/>
          </p:cNvSpPr>
          <p:nvPr/>
        </p:nvSpPr>
        <p:spPr bwMode="auto">
          <a:xfrm>
            <a:off x="2304422" y="1133791"/>
            <a:ext cx="8001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50000"/>
              </a:spcBef>
              <a:buClrTx/>
              <a:buSzTx/>
              <a:buFontTx/>
              <a:buNone/>
            </a:pPr>
            <a:r>
              <a:rPr lang="en-US" altLang="en-US" sz="2400" dirty="0"/>
              <a:t>Insert 44, 4, 16, 28, 21,26 into a table of size 11</a:t>
            </a:r>
          </a:p>
        </p:txBody>
      </p:sp>
      <p:sp>
        <p:nvSpPr>
          <p:cNvPr id="11269" name="Rectangle 4">
            <a:extLst>
              <a:ext uri="{FF2B5EF4-FFF2-40B4-BE49-F238E27FC236}">
                <a16:creationId xmlns:a16="http://schemas.microsoft.com/office/drawing/2014/main" id="{B0E21BD8-804A-4D1B-BF9D-DB1E43904996}"/>
              </a:ext>
            </a:extLst>
          </p:cNvPr>
          <p:cNvSpPr>
            <a:spLocks noChangeArrowheads="1"/>
          </p:cNvSpPr>
          <p:nvPr/>
        </p:nvSpPr>
        <p:spPr bwMode="auto">
          <a:xfrm>
            <a:off x="1524001" y="2623494"/>
            <a:ext cx="18473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p>
        </p:txBody>
      </p:sp>
      <p:sp>
        <p:nvSpPr>
          <p:cNvPr id="11270" name="Rectangle 5">
            <a:extLst>
              <a:ext uri="{FF2B5EF4-FFF2-40B4-BE49-F238E27FC236}">
                <a16:creationId xmlns:a16="http://schemas.microsoft.com/office/drawing/2014/main" id="{5655B1DA-EB26-461E-BB87-8B78059A685A}"/>
              </a:ext>
            </a:extLst>
          </p:cNvPr>
          <p:cNvSpPr>
            <a:spLocks noChangeArrowheads="1"/>
          </p:cNvSpPr>
          <p:nvPr/>
        </p:nvSpPr>
        <p:spPr bwMode="auto">
          <a:xfrm>
            <a:off x="1524001" y="2607619"/>
            <a:ext cx="18473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p>
        </p:txBody>
      </p:sp>
      <p:sp>
        <p:nvSpPr>
          <p:cNvPr id="11271" name="Rectangle 7">
            <a:extLst>
              <a:ext uri="{FF2B5EF4-FFF2-40B4-BE49-F238E27FC236}">
                <a16:creationId xmlns:a16="http://schemas.microsoft.com/office/drawing/2014/main" id="{0B608E40-2641-4D1C-92A7-110B38D30250}"/>
              </a:ext>
            </a:extLst>
          </p:cNvPr>
          <p:cNvSpPr>
            <a:spLocks noChangeArrowheads="1"/>
          </p:cNvSpPr>
          <p:nvPr/>
        </p:nvSpPr>
        <p:spPr bwMode="auto">
          <a:xfrm>
            <a:off x="1524001" y="2158357"/>
            <a:ext cx="18473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p>
        </p:txBody>
      </p:sp>
      <p:sp>
        <p:nvSpPr>
          <p:cNvPr id="11272" name="Rectangle 8">
            <a:extLst>
              <a:ext uri="{FF2B5EF4-FFF2-40B4-BE49-F238E27FC236}">
                <a16:creationId xmlns:a16="http://schemas.microsoft.com/office/drawing/2014/main" id="{673FBCDE-ADED-4AB6-A6B5-B173B7A5F241}"/>
              </a:ext>
            </a:extLst>
          </p:cNvPr>
          <p:cNvSpPr>
            <a:spLocks noChangeArrowheads="1"/>
          </p:cNvSpPr>
          <p:nvPr/>
        </p:nvSpPr>
        <p:spPr bwMode="auto">
          <a:xfrm>
            <a:off x="1524001" y="2158357"/>
            <a:ext cx="18473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p>
        </p:txBody>
      </p:sp>
      <p:sp>
        <p:nvSpPr>
          <p:cNvPr id="11273" name="Rectangle 9">
            <a:extLst>
              <a:ext uri="{FF2B5EF4-FFF2-40B4-BE49-F238E27FC236}">
                <a16:creationId xmlns:a16="http://schemas.microsoft.com/office/drawing/2014/main" id="{E96E6936-3B63-403C-AFFD-0D4E27AB5B86}"/>
              </a:ext>
            </a:extLst>
          </p:cNvPr>
          <p:cNvSpPr>
            <a:spLocks noChangeArrowheads="1"/>
          </p:cNvSpPr>
          <p:nvPr/>
        </p:nvSpPr>
        <p:spPr bwMode="auto">
          <a:xfrm>
            <a:off x="1524001" y="2131369"/>
            <a:ext cx="18473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p>
        </p:txBody>
      </p:sp>
      <p:sp>
        <p:nvSpPr>
          <p:cNvPr id="11274" name="Rectangle 10">
            <a:extLst>
              <a:ext uri="{FF2B5EF4-FFF2-40B4-BE49-F238E27FC236}">
                <a16:creationId xmlns:a16="http://schemas.microsoft.com/office/drawing/2014/main" id="{2CAA6600-CFC0-4F5A-815A-C357BB297316}"/>
              </a:ext>
            </a:extLst>
          </p:cNvPr>
          <p:cNvSpPr>
            <a:spLocks noChangeArrowheads="1"/>
          </p:cNvSpPr>
          <p:nvPr/>
        </p:nvSpPr>
        <p:spPr bwMode="auto">
          <a:xfrm>
            <a:off x="1524001" y="2131369"/>
            <a:ext cx="18473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p>
        </p:txBody>
      </p:sp>
      <p:sp>
        <p:nvSpPr>
          <p:cNvPr id="11275" name="Rectangle 11">
            <a:extLst>
              <a:ext uri="{FF2B5EF4-FFF2-40B4-BE49-F238E27FC236}">
                <a16:creationId xmlns:a16="http://schemas.microsoft.com/office/drawing/2014/main" id="{299CD177-B81D-491E-A74D-76BEA02E6702}"/>
              </a:ext>
            </a:extLst>
          </p:cNvPr>
          <p:cNvSpPr>
            <a:spLocks noChangeArrowheads="1"/>
          </p:cNvSpPr>
          <p:nvPr/>
        </p:nvSpPr>
        <p:spPr bwMode="auto">
          <a:xfrm>
            <a:off x="1524001" y="2085332"/>
            <a:ext cx="18473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p>
        </p:txBody>
      </p:sp>
      <p:sp>
        <p:nvSpPr>
          <p:cNvPr id="11276" name="Rectangle 12">
            <a:extLst>
              <a:ext uri="{FF2B5EF4-FFF2-40B4-BE49-F238E27FC236}">
                <a16:creationId xmlns:a16="http://schemas.microsoft.com/office/drawing/2014/main" id="{EA3CCC47-5363-46F6-849E-4A74F8541CE1}"/>
              </a:ext>
            </a:extLst>
          </p:cNvPr>
          <p:cNvSpPr>
            <a:spLocks noChangeArrowheads="1"/>
          </p:cNvSpPr>
          <p:nvPr/>
        </p:nvSpPr>
        <p:spPr bwMode="auto">
          <a:xfrm>
            <a:off x="1524001" y="2131369"/>
            <a:ext cx="18473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p>
        </p:txBody>
      </p:sp>
      <p:sp>
        <p:nvSpPr>
          <p:cNvPr id="11277" name="Rectangle 13">
            <a:extLst>
              <a:ext uri="{FF2B5EF4-FFF2-40B4-BE49-F238E27FC236}">
                <a16:creationId xmlns:a16="http://schemas.microsoft.com/office/drawing/2014/main" id="{4A7E0E5F-A13F-4E4B-A3BC-DB554543A79E}"/>
              </a:ext>
            </a:extLst>
          </p:cNvPr>
          <p:cNvSpPr>
            <a:spLocks noChangeArrowheads="1"/>
          </p:cNvSpPr>
          <p:nvPr/>
        </p:nvSpPr>
        <p:spPr bwMode="auto">
          <a:xfrm>
            <a:off x="1524001" y="2085332"/>
            <a:ext cx="18473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p>
        </p:txBody>
      </p:sp>
      <p:sp>
        <p:nvSpPr>
          <p:cNvPr id="11278" name="Rectangle 14">
            <a:extLst>
              <a:ext uri="{FF2B5EF4-FFF2-40B4-BE49-F238E27FC236}">
                <a16:creationId xmlns:a16="http://schemas.microsoft.com/office/drawing/2014/main" id="{298F2F8E-83CF-4F73-8A4C-FD1CC803F18B}"/>
              </a:ext>
            </a:extLst>
          </p:cNvPr>
          <p:cNvSpPr>
            <a:spLocks noChangeArrowheads="1"/>
          </p:cNvSpPr>
          <p:nvPr/>
        </p:nvSpPr>
        <p:spPr bwMode="auto">
          <a:xfrm>
            <a:off x="1524001" y="1293169"/>
            <a:ext cx="18473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p>
        </p:txBody>
      </p:sp>
      <p:sp>
        <p:nvSpPr>
          <p:cNvPr id="11279" name="Rectangle 16">
            <a:extLst>
              <a:ext uri="{FF2B5EF4-FFF2-40B4-BE49-F238E27FC236}">
                <a16:creationId xmlns:a16="http://schemas.microsoft.com/office/drawing/2014/main" id="{3C64A829-A3B5-4D75-9B40-83707058F647}"/>
              </a:ext>
            </a:extLst>
          </p:cNvPr>
          <p:cNvSpPr>
            <a:spLocks noChangeArrowheads="1"/>
          </p:cNvSpPr>
          <p:nvPr/>
        </p:nvSpPr>
        <p:spPr bwMode="auto">
          <a:xfrm>
            <a:off x="1524001" y="5040314"/>
            <a:ext cx="276225"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1200" b="1">
                <a:latin typeface="Courier New" panose="02070309020205020404" pitchFamily="49" charset="0"/>
                <a:ea typeface="Times New Roman" panose="02020603050405020304" pitchFamily="18" charset="0"/>
                <a:cs typeface="Courier New" panose="02070309020205020404" pitchFamily="49" charset="0"/>
              </a:rPr>
              <a:t> </a:t>
            </a:r>
            <a:endParaRPr lang="en-US" altLang="en-US" sz="2400">
              <a:ea typeface="Times New Roman" panose="02020603050405020304" pitchFamily="18" charset="0"/>
              <a:cs typeface="Courier New" panose="02070309020205020404" pitchFamily="49" charset="0"/>
            </a:endParaRPr>
          </a:p>
        </p:txBody>
      </p:sp>
      <p:graphicFrame>
        <p:nvGraphicFramePr>
          <p:cNvPr id="8" name="Table 8">
            <a:extLst>
              <a:ext uri="{FF2B5EF4-FFF2-40B4-BE49-F238E27FC236}">
                <a16:creationId xmlns:a16="http://schemas.microsoft.com/office/drawing/2014/main" id="{6A46700F-1330-4007-A942-DC8B82C44983}"/>
              </a:ext>
            </a:extLst>
          </p:cNvPr>
          <p:cNvGraphicFramePr>
            <a:graphicFrameLocks noGrp="1"/>
          </p:cNvGraphicFramePr>
          <p:nvPr>
            <p:extLst>
              <p:ext uri="{D42A27DB-BD31-4B8C-83A1-F6EECF244321}">
                <p14:modId xmlns:p14="http://schemas.microsoft.com/office/powerpoint/2010/main" val="3263722654"/>
              </p:ext>
            </p:extLst>
          </p:nvPr>
        </p:nvGraphicFramePr>
        <p:xfrm>
          <a:off x="1409001" y="1676400"/>
          <a:ext cx="1123183" cy="4079240"/>
        </p:xfrm>
        <a:graphic>
          <a:graphicData uri="http://schemas.openxmlformats.org/drawingml/2006/table">
            <a:tbl>
              <a:tblPr firstRow="1" bandRow="1">
                <a:tableStyleId>{5C22544A-7EE6-4342-B048-85BDC9FD1C3A}</a:tableStyleId>
              </a:tblPr>
              <a:tblGrid>
                <a:gridCol w="1123183">
                  <a:extLst>
                    <a:ext uri="{9D8B030D-6E8A-4147-A177-3AD203B41FA5}">
                      <a16:colId xmlns:a16="http://schemas.microsoft.com/office/drawing/2014/main" val="4250829449"/>
                    </a:ext>
                  </a:extLst>
                </a:gridCol>
              </a:tblGrid>
              <a:tr h="37084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47203035"/>
                  </a:ext>
                </a:extLst>
              </a:tr>
              <a:tr h="37084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65413798"/>
                  </a:ext>
                </a:extLst>
              </a:tr>
              <a:tr h="37084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89351833"/>
                  </a:ext>
                </a:extLst>
              </a:tr>
              <a:tr h="37084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78139613"/>
                  </a:ext>
                </a:extLst>
              </a:tr>
              <a:tr h="37084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996053063"/>
                  </a:ext>
                </a:extLst>
              </a:tr>
              <a:tr h="37084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723287923"/>
                  </a:ext>
                </a:extLst>
              </a:tr>
              <a:tr h="37084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25538648"/>
                  </a:ext>
                </a:extLst>
              </a:tr>
              <a:tr h="37084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107892744"/>
                  </a:ext>
                </a:extLst>
              </a:tr>
              <a:tr h="37084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741030810"/>
                  </a:ext>
                </a:extLst>
              </a:tr>
              <a:tr h="370840">
                <a:tc>
                  <a:txBody>
                    <a:bodyPr/>
                    <a:lstStyle/>
                    <a:p>
                      <a:r>
                        <a:rPr lang="en-US" dirty="0"/>
                        <a:t>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08387055"/>
                  </a:ext>
                </a:extLst>
              </a:tr>
              <a:tr h="37084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82418850"/>
                  </a:ext>
                </a:extLst>
              </a:tr>
            </a:tbl>
          </a:graphicData>
        </a:graphic>
      </p:graphicFrame>
      <p:graphicFrame>
        <p:nvGraphicFramePr>
          <p:cNvPr id="25" name="Table 8">
            <a:extLst>
              <a:ext uri="{FF2B5EF4-FFF2-40B4-BE49-F238E27FC236}">
                <a16:creationId xmlns:a16="http://schemas.microsoft.com/office/drawing/2014/main" id="{E8CB854A-8208-480A-B535-D7F33CEB458C}"/>
              </a:ext>
            </a:extLst>
          </p:cNvPr>
          <p:cNvGraphicFramePr>
            <a:graphicFrameLocks noGrp="1"/>
          </p:cNvGraphicFramePr>
          <p:nvPr>
            <p:extLst>
              <p:ext uri="{D42A27DB-BD31-4B8C-83A1-F6EECF244321}">
                <p14:modId xmlns:p14="http://schemas.microsoft.com/office/powerpoint/2010/main" val="2222341172"/>
              </p:ext>
            </p:extLst>
          </p:nvPr>
        </p:nvGraphicFramePr>
        <p:xfrm>
          <a:off x="928311" y="1676400"/>
          <a:ext cx="424239" cy="4079240"/>
        </p:xfrm>
        <a:graphic>
          <a:graphicData uri="http://schemas.openxmlformats.org/drawingml/2006/table">
            <a:tbl>
              <a:tblPr firstRow="1" bandRow="1">
                <a:tableStyleId>{5C22544A-7EE6-4342-B048-85BDC9FD1C3A}</a:tableStyleId>
              </a:tblPr>
              <a:tblGrid>
                <a:gridCol w="424239">
                  <a:extLst>
                    <a:ext uri="{9D8B030D-6E8A-4147-A177-3AD203B41FA5}">
                      <a16:colId xmlns:a16="http://schemas.microsoft.com/office/drawing/2014/main" val="4250829449"/>
                    </a:ext>
                  </a:extLst>
                </a:gridCol>
              </a:tblGrid>
              <a:tr h="370840">
                <a:tc>
                  <a:txBody>
                    <a:bodyPr/>
                    <a:lstStyle/>
                    <a:p>
                      <a:r>
                        <a:rPr lang="en-US"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47203035"/>
                  </a:ext>
                </a:extLst>
              </a:tr>
              <a:tr h="370840">
                <a:tc>
                  <a:txBody>
                    <a:bodyPr/>
                    <a:lstStyle/>
                    <a:p>
                      <a:r>
                        <a:rPr lang="en-US"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65413798"/>
                  </a:ext>
                </a:extLst>
              </a:tr>
              <a:tr h="370840">
                <a:tc>
                  <a:txBody>
                    <a:bodyPr/>
                    <a:lstStyle/>
                    <a:p>
                      <a:r>
                        <a:rPr lang="en-US" dirty="0"/>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89351833"/>
                  </a:ext>
                </a:extLst>
              </a:tr>
              <a:tr h="370840">
                <a:tc>
                  <a:txBody>
                    <a:bodyPr/>
                    <a:lstStyle/>
                    <a:p>
                      <a:r>
                        <a:rPr lang="en-US" dirty="0"/>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78139613"/>
                  </a:ext>
                </a:extLst>
              </a:tr>
              <a:tr h="370840">
                <a:tc>
                  <a:txBody>
                    <a:bodyPr/>
                    <a:lstStyle/>
                    <a:p>
                      <a:r>
                        <a:rPr lang="en-US" dirty="0"/>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996053063"/>
                  </a:ext>
                </a:extLst>
              </a:tr>
              <a:tr h="370840">
                <a:tc>
                  <a:txBody>
                    <a:bodyPr/>
                    <a:lstStyle/>
                    <a:p>
                      <a:r>
                        <a:rPr lang="en-US" dirty="0"/>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723287923"/>
                  </a:ext>
                </a:extLst>
              </a:tr>
              <a:tr h="370840">
                <a:tc>
                  <a:txBody>
                    <a:bodyPr/>
                    <a:lstStyle/>
                    <a:p>
                      <a:r>
                        <a:rPr lang="en-US" dirty="0"/>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25538648"/>
                  </a:ext>
                </a:extLst>
              </a:tr>
              <a:tr h="370840">
                <a:tc>
                  <a:txBody>
                    <a:bodyPr/>
                    <a:lstStyle/>
                    <a:p>
                      <a:r>
                        <a:rPr lang="en-US" dirty="0"/>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107892744"/>
                  </a:ext>
                </a:extLst>
              </a:tr>
              <a:tr h="370840">
                <a:tc>
                  <a:txBody>
                    <a:bodyPr/>
                    <a:lstStyle/>
                    <a:p>
                      <a:r>
                        <a:rPr lang="en-US" dirty="0"/>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741030810"/>
                  </a:ext>
                </a:extLst>
              </a:tr>
              <a:tr h="370840">
                <a:tc>
                  <a:txBody>
                    <a:bodyPr/>
                    <a:lstStyle/>
                    <a:p>
                      <a:r>
                        <a:rPr lang="en-US" dirty="0"/>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08387055"/>
                  </a:ext>
                </a:extLst>
              </a:tr>
              <a:tr h="370840">
                <a:tc>
                  <a:txBody>
                    <a:bodyPr/>
                    <a:lstStyle/>
                    <a:p>
                      <a:r>
                        <a:rPr lang="en-US" dirty="0"/>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91334272"/>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2000" advTm="72097"/>
    </mc:Choice>
    <mc:Fallback xmlns="">
      <p:transition spd="slow" advTm="72097"/>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Title 1"/>
          <p:cNvSpPr txBox="1">
            <a:spLocks noGrp="1"/>
          </p:cNvSpPr>
          <p:nvPr>
            <p:ph type="title"/>
          </p:nvPr>
        </p:nvSpPr>
        <p:spPr>
          <a:prstGeom prst="rect">
            <a:avLst/>
          </a:prstGeom>
        </p:spPr>
        <p:txBody>
          <a:bodyPr>
            <a:normAutofit/>
          </a:bodyPr>
          <a:lstStyle/>
          <a:p>
            <a:r>
              <a:t>Linear Probing</a:t>
            </a:r>
          </a:p>
        </p:txBody>
      </p:sp>
      <p:sp>
        <p:nvSpPr>
          <p:cNvPr id="101" name="FIGURE 22-5 A hash table if remove used null to remove entries"/>
          <p:cNvSpPr txBox="1">
            <a:spLocks noGrp="1"/>
          </p:cNvSpPr>
          <p:nvPr>
            <p:ph type="body" sz="quarter" idx="1"/>
          </p:nvPr>
        </p:nvSpPr>
        <p:spPr>
          <a:xfrm>
            <a:off x="838200" y="5727405"/>
            <a:ext cx="10515600" cy="449558"/>
          </a:xfrm>
          <a:prstGeom prst="rect">
            <a:avLst/>
          </a:prstGeom>
        </p:spPr>
        <p:txBody>
          <a:bodyPr>
            <a:normAutofit/>
          </a:bodyPr>
          <a:lstStyle/>
          <a:p>
            <a:pPr defTabSz="466344">
              <a:defRPr sz="2243"/>
            </a:pPr>
            <a:r>
              <a:rPr dirty="0"/>
              <a:t>A hash table if remove used </a:t>
            </a:r>
            <a:r>
              <a:rPr dirty="0">
                <a:latin typeface="Courier New"/>
                <a:ea typeface="Courier New"/>
                <a:cs typeface="Courier New"/>
                <a:sym typeface="Courier New"/>
              </a:rPr>
              <a:t>null</a:t>
            </a:r>
            <a:r>
              <a:rPr dirty="0"/>
              <a:t> to remove entries</a:t>
            </a:r>
          </a:p>
        </p:txBody>
      </p:sp>
      <p:pic>
        <p:nvPicPr>
          <p:cNvPr id="102" name="A diagram illustrates a hash table if remove used null to remove entries&#10;&#10;Picture 2" descr="A diagram illustrates a hash table if remove used null to remove entriesPicture 2"/>
          <p:cNvPicPr>
            <a:picLocks noChangeAspect="1"/>
          </p:cNvPicPr>
          <p:nvPr/>
        </p:nvPicPr>
        <p:blipFill>
          <a:blip r:embed="rId3"/>
          <a:stretch>
            <a:fillRect/>
          </a:stretch>
        </p:blipFill>
        <p:spPr>
          <a:xfrm>
            <a:off x="4486804" y="614411"/>
            <a:ext cx="4976308" cy="4828762"/>
          </a:xfrm>
          <a:prstGeom prst="rect">
            <a:avLst/>
          </a:prstGeom>
          <a:ln w="12700">
            <a:miter lim="400000"/>
          </a:ln>
        </p:spPr>
      </p:pic>
      <p:sp>
        <p:nvSpPr>
          <p:cNvPr id="2" name="Right Brace 1">
            <a:extLst>
              <a:ext uri="{FF2B5EF4-FFF2-40B4-BE49-F238E27FC236}">
                <a16:creationId xmlns:a16="http://schemas.microsoft.com/office/drawing/2014/main" id="{52ECC095-3554-4F13-84E7-C322EA4EB5AC}"/>
              </a:ext>
            </a:extLst>
          </p:cNvPr>
          <p:cNvSpPr/>
          <p:nvPr/>
        </p:nvSpPr>
        <p:spPr>
          <a:xfrm>
            <a:off x="6982691" y="2316480"/>
            <a:ext cx="144087" cy="764771"/>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TextBox 2">
            <a:extLst>
              <a:ext uri="{FF2B5EF4-FFF2-40B4-BE49-F238E27FC236}">
                <a16:creationId xmlns:a16="http://schemas.microsoft.com/office/drawing/2014/main" id="{6E02ADA8-2184-46E4-8C2E-002F1CC2447B}"/>
              </a:ext>
            </a:extLst>
          </p:cNvPr>
          <p:cNvSpPr txBox="1"/>
          <p:nvPr/>
        </p:nvSpPr>
        <p:spPr>
          <a:xfrm>
            <a:off x="7293033" y="2514199"/>
            <a:ext cx="3546763" cy="369332"/>
          </a:xfrm>
          <a:prstGeom prst="rect">
            <a:avLst/>
          </a:prstGeom>
          <a:noFill/>
        </p:spPr>
        <p:txBody>
          <a:bodyPr wrap="square" rtlCol="0">
            <a:spAutoFit/>
          </a:bodyPr>
          <a:lstStyle/>
          <a:p>
            <a:r>
              <a:rPr lang="en-US" dirty="0"/>
              <a:t>Two records which got deleted</a:t>
            </a:r>
          </a:p>
        </p:txBody>
      </p:sp>
      <p:sp>
        <p:nvSpPr>
          <p:cNvPr id="4" name="TextBox 3">
            <a:extLst>
              <a:ext uri="{FF2B5EF4-FFF2-40B4-BE49-F238E27FC236}">
                <a16:creationId xmlns:a16="http://schemas.microsoft.com/office/drawing/2014/main" id="{060F9A72-5512-47F7-9279-901BD48078E7}"/>
              </a:ext>
            </a:extLst>
          </p:cNvPr>
          <p:cNvSpPr txBox="1"/>
          <p:nvPr/>
        </p:nvSpPr>
        <p:spPr>
          <a:xfrm>
            <a:off x="5130340" y="1541827"/>
            <a:ext cx="45719" cy="369332"/>
          </a:xfrm>
          <a:prstGeom prst="rect">
            <a:avLst/>
          </a:prstGeom>
          <a:noFill/>
        </p:spPr>
        <p:txBody>
          <a:bodyPr wrap="square" rtlCol="0">
            <a:spAutoFit/>
          </a:bodyPr>
          <a:lstStyle/>
          <a:p>
            <a:r>
              <a:rPr lang="en-US" dirty="0"/>
              <a:t>6</a:t>
            </a:r>
          </a:p>
        </p:txBody>
      </p:sp>
      <p:sp>
        <p:nvSpPr>
          <p:cNvPr id="8" name="TextBox 7">
            <a:extLst>
              <a:ext uri="{FF2B5EF4-FFF2-40B4-BE49-F238E27FC236}">
                <a16:creationId xmlns:a16="http://schemas.microsoft.com/office/drawing/2014/main" id="{8A80E83A-5AEC-40D3-BF5E-B848112E26E7}"/>
              </a:ext>
            </a:extLst>
          </p:cNvPr>
          <p:cNvSpPr txBox="1"/>
          <p:nvPr/>
        </p:nvSpPr>
        <p:spPr>
          <a:xfrm>
            <a:off x="7809809" y="1898289"/>
            <a:ext cx="45719" cy="369332"/>
          </a:xfrm>
          <a:prstGeom prst="rect">
            <a:avLst/>
          </a:prstGeom>
          <a:noFill/>
        </p:spPr>
        <p:txBody>
          <a:bodyPr wrap="square" rtlCol="0">
            <a:spAutoFit/>
          </a:bodyPr>
          <a:lstStyle/>
          <a:p>
            <a:r>
              <a:rPr lang="en-US" dirty="0"/>
              <a:t>6</a:t>
            </a:r>
          </a:p>
        </p:txBody>
      </p:sp>
      <p:sp>
        <p:nvSpPr>
          <p:cNvPr id="5" name="TextBox 4">
            <a:extLst>
              <a:ext uri="{FF2B5EF4-FFF2-40B4-BE49-F238E27FC236}">
                <a16:creationId xmlns:a16="http://schemas.microsoft.com/office/drawing/2014/main" id="{05025CA1-6EA0-4AE0-A9D3-0DCF20501639}"/>
              </a:ext>
            </a:extLst>
          </p:cNvPr>
          <p:cNvSpPr txBox="1"/>
          <p:nvPr/>
        </p:nvSpPr>
        <p:spPr>
          <a:xfrm>
            <a:off x="7337366" y="4892657"/>
            <a:ext cx="1983971" cy="369332"/>
          </a:xfrm>
          <a:prstGeom prst="rect">
            <a:avLst/>
          </a:prstGeom>
          <a:noFill/>
        </p:spPr>
        <p:txBody>
          <a:bodyPr wrap="square" rtlCol="0">
            <a:spAutoFit/>
          </a:bodyPr>
          <a:lstStyle/>
          <a:p>
            <a:r>
              <a:rPr lang="en-US" dirty="0"/>
              <a:t>table-size = 101</a:t>
            </a:r>
          </a:p>
        </p:txBody>
      </p:sp>
    </p:spTree>
    <p:extLst>
      <p:ext uri="{BB962C8B-B14F-4D97-AF65-F5344CB8AC3E}">
        <p14:creationId xmlns:p14="http://schemas.microsoft.com/office/powerpoint/2010/main" val="4226673719"/>
      </p:ext>
    </p:extLst>
  </p:cSld>
  <p:clrMapOvr>
    <a:masterClrMapping/>
  </p:clrMapOvr>
  <p:transition spd="med" advTm="72222"/>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 name="Title 1"/>
          <p:cNvSpPr txBox="1">
            <a:spLocks noGrp="1"/>
          </p:cNvSpPr>
          <p:nvPr>
            <p:ph type="title"/>
          </p:nvPr>
        </p:nvSpPr>
        <p:spPr>
          <a:xfrm>
            <a:off x="668079" y="70179"/>
            <a:ext cx="10515600" cy="655786"/>
          </a:xfrm>
          <a:prstGeom prst="rect">
            <a:avLst/>
          </a:prstGeom>
        </p:spPr>
        <p:txBody>
          <a:bodyPr>
            <a:normAutofit fontScale="90000"/>
          </a:bodyPr>
          <a:lstStyle/>
          <a:p>
            <a:r>
              <a:rPr dirty="0"/>
              <a:t>Linear Probing</a:t>
            </a:r>
          </a:p>
        </p:txBody>
      </p:sp>
      <p:sp>
        <p:nvSpPr>
          <p:cNvPr id="108" name="FIGURE 22-6 The linear probe sequence in various situations"/>
          <p:cNvSpPr txBox="1">
            <a:spLocks noGrp="1"/>
          </p:cNvSpPr>
          <p:nvPr>
            <p:ph type="body" sz="quarter" idx="1"/>
          </p:nvPr>
        </p:nvSpPr>
        <p:spPr>
          <a:xfrm>
            <a:off x="668079" y="6435515"/>
            <a:ext cx="10515600" cy="624495"/>
          </a:xfrm>
          <a:prstGeom prst="rect">
            <a:avLst/>
          </a:prstGeom>
        </p:spPr>
        <p:txBody>
          <a:bodyPr/>
          <a:lstStyle>
            <a:lvl1pPr defTabSz="493776">
              <a:defRPr sz="2376"/>
            </a:lvl1pPr>
          </a:lstStyle>
          <a:p>
            <a:r>
              <a:rPr dirty="0"/>
              <a:t>The linear probe sequence in various situations</a:t>
            </a:r>
          </a:p>
        </p:txBody>
      </p:sp>
      <p:pic>
        <p:nvPicPr>
          <p:cNvPr id="109" name="A diagram illustrates a linear hash table in 5 different situations. After adding an entry." descr="A diagram illustrates a linear hash table in 5 different situations. After adding an entry."/>
          <p:cNvPicPr>
            <a:picLocks noChangeAspect="1"/>
          </p:cNvPicPr>
          <p:nvPr/>
        </p:nvPicPr>
        <p:blipFill>
          <a:blip r:embed="rId3"/>
          <a:stretch>
            <a:fillRect/>
          </a:stretch>
        </p:blipFill>
        <p:spPr>
          <a:xfrm>
            <a:off x="1923244" y="827002"/>
            <a:ext cx="3582543" cy="1274362"/>
          </a:xfrm>
          <a:prstGeom prst="rect">
            <a:avLst/>
          </a:prstGeom>
          <a:ln w="12700">
            <a:miter lim="400000"/>
          </a:ln>
        </p:spPr>
      </p:pic>
      <p:pic>
        <p:nvPicPr>
          <p:cNvPr id="110" name="A diagram illustrates a linear hash table in 5 different situations. After removing two entries." descr="A diagram illustrates a linear hash table in 5 different situations. After removing two entries."/>
          <p:cNvPicPr>
            <a:picLocks noChangeAspect="1"/>
          </p:cNvPicPr>
          <p:nvPr/>
        </p:nvPicPr>
        <p:blipFill>
          <a:blip r:embed="rId4"/>
          <a:stretch>
            <a:fillRect/>
          </a:stretch>
        </p:blipFill>
        <p:spPr>
          <a:xfrm>
            <a:off x="1935944" y="2692023"/>
            <a:ext cx="3869979" cy="1465064"/>
          </a:xfrm>
          <a:prstGeom prst="rect">
            <a:avLst/>
          </a:prstGeom>
          <a:ln w="12700">
            <a:miter lim="400000"/>
          </a:ln>
        </p:spPr>
      </p:pic>
      <p:pic>
        <p:nvPicPr>
          <p:cNvPr id="111" name="A diagram illustrates a linear hash table in 5 different situations. After a search." descr="A diagram illustrates a linear hash table in 5 different situations. After a search."/>
          <p:cNvPicPr>
            <a:picLocks noChangeAspect="1"/>
          </p:cNvPicPr>
          <p:nvPr/>
        </p:nvPicPr>
        <p:blipFill>
          <a:blip r:embed="rId5"/>
          <a:stretch>
            <a:fillRect/>
          </a:stretch>
        </p:blipFill>
        <p:spPr>
          <a:xfrm>
            <a:off x="1871848" y="4224296"/>
            <a:ext cx="3633938" cy="1606720"/>
          </a:xfrm>
          <a:prstGeom prst="rect">
            <a:avLst/>
          </a:prstGeom>
          <a:ln w="12700">
            <a:miter lim="400000"/>
          </a:ln>
        </p:spPr>
      </p:pic>
      <p:pic>
        <p:nvPicPr>
          <p:cNvPr id="112" name="A diagram illustrates a linear hash table in 5 different situations. Searching for a place to add an entry." descr="A diagram illustrates a linear hash table in 5 different situations. Searching for a place to add an entry."/>
          <p:cNvPicPr>
            <a:picLocks noChangeAspect="1"/>
          </p:cNvPicPr>
          <p:nvPr/>
        </p:nvPicPr>
        <p:blipFill>
          <a:blip r:embed="rId6"/>
          <a:stretch>
            <a:fillRect/>
          </a:stretch>
        </p:blipFill>
        <p:spPr>
          <a:xfrm>
            <a:off x="6528574" y="820175"/>
            <a:ext cx="3920828" cy="1629945"/>
          </a:xfrm>
          <a:prstGeom prst="rect">
            <a:avLst/>
          </a:prstGeom>
          <a:ln w="12700">
            <a:miter lim="400000"/>
          </a:ln>
        </p:spPr>
      </p:pic>
      <p:pic>
        <p:nvPicPr>
          <p:cNvPr id="113" name="A diagram illustrates a linear hash table in 5 different situations. After addition to a formerly occupied element." descr="A diagram illustrates a linear hash table in 5 different situations. After addition to a formerly occupied element."/>
          <p:cNvPicPr>
            <a:picLocks noChangeAspect="1"/>
          </p:cNvPicPr>
          <p:nvPr/>
        </p:nvPicPr>
        <p:blipFill>
          <a:blip r:embed="rId7"/>
          <a:stretch>
            <a:fillRect/>
          </a:stretch>
        </p:blipFill>
        <p:spPr>
          <a:xfrm>
            <a:off x="6593833" y="2714022"/>
            <a:ext cx="3728593" cy="2716546"/>
          </a:xfrm>
          <a:prstGeom prst="rect">
            <a:avLst/>
          </a:prstGeom>
          <a:ln w="12700">
            <a:miter lim="400000"/>
          </a:ln>
        </p:spPr>
      </p:pic>
      <p:sp>
        <p:nvSpPr>
          <p:cNvPr id="114" name="Line"/>
          <p:cNvSpPr/>
          <p:nvPr/>
        </p:nvSpPr>
        <p:spPr>
          <a:xfrm>
            <a:off x="4873953" y="320386"/>
            <a:ext cx="3586752" cy="5543852"/>
          </a:xfrm>
          <a:custGeom>
            <a:avLst/>
            <a:gdLst/>
            <a:ahLst/>
            <a:cxnLst>
              <a:cxn ang="0">
                <a:pos x="wd2" y="hd2"/>
              </a:cxn>
              <a:cxn ang="5400000">
                <a:pos x="wd2" y="hd2"/>
              </a:cxn>
              <a:cxn ang="10800000">
                <a:pos x="wd2" y="hd2"/>
              </a:cxn>
              <a:cxn ang="16200000">
                <a:pos x="wd2" y="hd2"/>
              </a:cxn>
            </a:cxnLst>
            <a:rect l="0" t="0" r="r" b="b"/>
            <a:pathLst>
              <a:path w="21167" h="21471" extrusionOk="0">
                <a:moveTo>
                  <a:pt x="0" y="19542"/>
                </a:moveTo>
                <a:cubicBezTo>
                  <a:pt x="339" y="20665"/>
                  <a:pt x="991" y="21172"/>
                  <a:pt x="3609" y="21427"/>
                </a:cubicBezTo>
                <a:cubicBezTo>
                  <a:pt x="5393" y="21600"/>
                  <a:pt x="7353" y="21377"/>
                  <a:pt x="7449" y="18837"/>
                </a:cubicBezTo>
                <a:cubicBezTo>
                  <a:pt x="7546" y="16296"/>
                  <a:pt x="6415" y="4407"/>
                  <a:pt x="7844" y="2428"/>
                </a:cubicBezTo>
                <a:cubicBezTo>
                  <a:pt x="9274" y="448"/>
                  <a:pt x="11530" y="1"/>
                  <a:pt x="16565" y="0"/>
                </a:cubicBezTo>
                <a:cubicBezTo>
                  <a:pt x="21600" y="0"/>
                  <a:pt x="21157" y="1890"/>
                  <a:pt x="21157" y="1890"/>
                </a:cubicBezTo>
              </a:path>
            </a:pathLst>
          </a:custGeom>
          <a:ln w="25400">
            <a:solidFill>
              <a:srgbClr val="000000"/>
            </a:solidFill>
            <a:tailEnd type="triangle"/>
          </a:ln>
          <a:effectLst>
            <a:outerShdw blurRad="38100" dist="20000" dir="5400000" rotWithShape="0">
              <a:srgbClr val="000000">
                <a:alpha val="38000"/>
              </a:srgbClr>
            </a:outerShdw>
          </a:effectLst>
        </p:spPr>
        <p:txBody>
          <a:bodyPr lIns="45719" rIns="45719"/>
          <a:lstStyle/>
          <a:p>
            <a:endParaRPr/>
          </a:p>
        </p:txBody>
      </p:sp>
      <p:sp>
        <p:nvSpPr>
          <p:cNvPr id="2" name="TextBox 1">
            <a:extLst>
              <a:ext uri="{FF2B5EF4-FFF2-40B4-BE49-F238E27FC236}">
                <a16:creationId xmlns:a16="http://schemas.microsoft.com/office/drawing/2014/main" id="{567F2094-4D4F-4CAA-BB77-97C50F61D011}"/>
              </a:ext>
            </a:extLst>
          </p:cNvPr>
          <p:cNvSpPr txBox="1"/>
          <p:nvPr/>
        </p:nvSpPr>
        <p:spPr>
          <a:xfrm>
            <a:off x="119963" y="962111"/>
            <a:ext cx="1771479" cy="369332"/>
          </a:xfrm>
          <a:prstGeom prst="rect">
            <a:avLst/>
          </a:prstGeom>
          <a:noFill/>
        </p:spPr>
        <p:txBody>
          <a:bodyPr wrap="square" rtlCol="0">
            <a:spAutoFit/>
          </a:bodyPr>
          <a:lstStyle/>
          <a:p>
            <a:r>
              <a:rPr lang="en-US" dirty="0"/>
              <a:t>Table-size=101</a:t>
            </a:r>
          </a:p>
        </p:txBody>
      </p:sp>
    </p:spTree>
    <p:extLst>
      <p:ext uri="{BB962C8B-B14F-4D97-AF65-F5344CB8AC3E}">
        <p14:creationId xmlns:p14="http://schemas.microsoft.com/office/powerpoint/2010/main" val="4037572328"/>
      </p:ext>
    </p:extLst>
  </p:cSld>
  <p:clrMapOvr>
    <a:masterClrMapping/>
  </p:clrMapOvr>
  <p:transition spd="med" advTm="201105"/>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 name="Title 1"/>
          <p:cNvSpPr txBox="1">
            <a:spLocks noGrp="1"/>
          </p:cNvSpPr>
          <p:nvPr>
            <p:ph type="title"/>
          </p:nvPr>
        </p:nvSpPr>
        <p:spPr>
          <a:prstGeom prst="rect">
            <a:avLst/>
          </a:prstGeom>
        </p:spPr>
        <p:txBody>
          <a:bodyPr>
            <a:normAutofit/>
          </a:bodyPr>
          <a:lstStyle/>
          <a:p>
            <a:r>
              <a:t>Clustering</a:t>
            </a:r>
          </a:p>
        </p:txBody>
      </p:sp>
      <p:sp>
        <p:nvSpPr>
          <p:cNvPr id="123" name="Content Placeholder 2"/>
          <p:cNvSpPr txBox="1">
            <a:spLocks noGrp="1"/>
          </p:cNvSpPr>
          <p:nvPr>
            <p:ph type="body" idx="1"/>
          </p:nvPr>
        </p:nvSpPr>
        <p:spPr>
          <a:prstGeom prst="rect">
            <a:avLst/>
          </a:prstGeom>
        </p:spPr>
        <p:txBody>
          <a:bodyPr/>
          <a:lstStyle/>
          <a:p>
            <a:r>
              <a:t>Collisions resolved with linear probing cause groups of consecutive locations in hash table to be occupied</a:t>
            </a:r>
          </a:p>
          <a:p>
            <a:pPr lvl="1"/>
            <a:r>
              <a:t>Each group is called a </a:t>
            </a:r>
            <a:r>
              <a:rPr b="1" i="1"/>
              <a:t>cluster</a:t>
            </a:r>
          </a:p>
          <a:p>
            <a:r>
              <a:t>Bigger clusters mean longer search times following collision</a:t>
            </a:r>
          </a:p>
        </p:txBody>
      </p:sp>
    </p:spTree>
    <p:extLst>
      <p:ext uri="{BB962C8B-B14F-4D97-AF65-F5344CB8AC3E}">
        <p14:creationId xmlns:p14="http://schemas.microsoft.com/office/powerpoint/2010/main" val="358429067"/>
      </p:ext>
    </p:extLst>
  </p:cSld>
  <p:clrMapOvr>
    <a:masterClrMapping/>
  </p:clrMapOvr>
  <p:transition spd="med" advTm="25675"/>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Title 1"/>
          <p:cNvSpPr txBox="1">
            <a:spLocks noGrp="1"/>
          </p:cNvSpPr>
          <p:nvPr>
            <p:ph type="title"/>
          </p:nvPr>
        </p:nvSpPr>
        <p:spPr>
          <a:prstGeom prst="rect">
            <a:avLst/>
          </a:prstGeom>
        </p:spPr>
        <p:txBody>
          <a:bodyPr/>
          <a:lstStyle>
            <a:lvl1pPr defTabSz="758951">
              <a:defRPr sz="3652"/>
            </a:lvl1pPr>
          </a:lstStyle>
          <a:p>
            <a:r>
              <a:t>Open Addressing with Quadratic Probing</a:t>
            </a:r>
          </a:p>
        </p:txBody>
      </p:sp>
      <p:sp>
        <p:nvSpPr>
          <p:cNvPr id="126" name="Content Placeholder 4"/>
          <p:cNvSpPr txBox="1">
            <a:spLocks noGrp="1"/>
          </p:cNvSpPr>
          <p:nvPr>
            <p:ph type="body" idx="1"/>
          </p:nvPr>
        </p:nvSpPr>
        <p:spPr>
          <a:prstGeom prst="rect">
            <a:avLst/>
          </a:prstGeom>
        </p:spPr>
        <p:txBody>
          <a:bodyPr/>
          <a:lstStyle/>
          <a:p>
            <a:r>
              <a:t>Linear probing looks at consecutive locations beginning at index </a:t>
            </a:r>
            <a:r>
              <a:rPr b="1" i="1">
                <a:latin typeface="Times New Roman"/>
                <a:ea typeface="Times New Roman"/>
                <a:cs typeface="Times New Roman"/>
                <a:sym typeface="Times New Roman"/>
              </a:rPr>
              <a:t>k</a:t>
            </a:r>
          </a:p>
          <a:p>
            <a:r>
              <a:t>Quadratic probing:</a:t>
            </a:r>
          </a:p>
          <a:p>
            <a:pPr lvl="1"/>
            <a:r>
              <a:t>Considers the locations at indices </a:t>
            </a:r>
            <a:r>
              <a:rPr b="1" i="1">
                <a:latin typeface="Courier New"/>
                <a:ea typeface="Courier New"/>
                <a:cs typeface="Courier New"/>
                <a:sym typeface="Courier New"/>
              </a:rPr>
              <a:t>k + j</a:t>
            </a:r>
            <a:r>
              <a:rPr b="1" i="1" baseline="31999">
                <a:latin typeface="Courier New"/>
                <a:ea typeface="Courier New"/>
                <a:cs typeface="Courier New"/>
                <a:sym typeface="Courier New"/>
              </a:rPr>
              <a:t>2</a:t>
            </a:r>
            <a:r>
              <a:rPr b="1" i="1">
                <a:latin typeface="Courier New"/>
                <a:ea typeface="Courier New"/>
                <a:cs typeface="Courier New"/>
                <a:sym typeface="Courier New"/>
              </a:rPr>
              <a:t> </a:t>
            </a:r>
          </a:p>
          <a:p>
            <a:pPr lvl="1"/>
            <a:r>
              <a:t>Uses the indices </a:t>
            </a:r>
            <a:r>
              <a:rPr b="1" i="1">
                <a:latin typeface="Courier New"/>
                <a:ea typeface="Courier New"/>
                <a:cs typeface="Courier New"/>
                <a:sym typeface="Courier New"/>
              </a:rPr>
              <a:t>k, k + 1, k + 4, k + 9, …</a:t>
            </a:r>
          </a:p>
        </p:txBody>
      </p:sp>
      <p:sp>
        <p:nvSpPr>
          <p:cNvPr id="127" name="FIGURE 22-7 A probe sequence of length five using quadratic probing"/>
          <p:cNvSpPr txBox="1"/>
          <p:nvPr/>
        </p:nvSpPr>
        <p:spPr>
          <a:xfrm>
            <a:off x="1782233" y="5465249"/>
            <a:ext cx="8212372" cy="461665"/>
          </a:xfrm>
          <a:prstGeom prst="rect">
            <a:avLst/>
          </a:prstGeom>
          <a:ln w="12700">
            <a:miter lim="400000"/>
          </a:ln>
          <a:extLst>
            <a:ext uri="{C572A759-6A51-4108-AA02-DFA0A04FC94B}">
              <ma14:wrappingTextBoxFlag xmlns="" xmlns:ma14="http://schemas.microsoft.com/office/mac/drawingml/2011/main" val="1"/>
            </a:ext>
          </a:extLst>
        </p:spPr>
        <p:txBody>
          <a:bodyPr wrap="square" lIns="45719" rIns="45719">
            <a:spAutoFit/>
          </a:bodyPr>
          <a:lstStyle>
            <a:lvl1pPr>
              <a:defRPr sz="2400" b="1">
                <a:solidFill>
                  <a:srgbClr val="007FA3"/>
                </a:solidFill>
                <a:latin typeface="Times New Roman"/>
                <a:ea typeface="Times New Roman"/>
                <a:cs typeface="Times New Roman"/>
                <a:sym typeface="Times New Roman"/>
              </a:defRPr>
            </a:lvl1pPr>
          </a:lstStyle>
          <a:p>
            <a:r>
              <a:rPr dirty="0"/>
              <a:t>A probe sequence of length five using quadratic probing</a:t>
            </a:r>
          </a:p>
        </p:txBody>
      </p:sp>
      <p:pic>
        <p:nvPicPr>
          <p:cNvPr id="128" name="A diagram illustrates an array of 22 elements where the elements 3, 4, 7, 12, and 19 are highlighted. The highlighted elements are labeled as follows. k, k + 1, k + 2 squared, k + 3 squared, and k + 4 squared. &#10;&#10;Picture 2" descr="A diagram illustrates an array of 22 elements where the elements 3, 4, 7, 12, and 19 are highlighted. The highlighted elements are labeled as follows. k, k + 1, k + 2 squared, k + 3 squared, and k + 4 squared. Picture 2"/>
          <p:cNvPicPr>
            <a:picLocks noChangeAspect="1"/>
          </p:cNvPicPr>
          <p:nvPr/>
        </p:nvPicPr>
        <p:blipFill>
          <a:blip r:embed="rId3"/>
          <a:stretch>
            <a:fillRect/>
          </a:stretch>
        </p:blipFill>
        <p:spPr>
          <a:xfrm>
            <a:off x="1752600" y="4161705"/>
            <a:ext cx="8534401" cy="1103377"/>
          </a:xfrm>
          <a:prstGeom prst="rect">
            <a:avLst/>
          </a:prstGeom>
          <a:ln w="12700">
            <a:miter lim="400000"/>
          </a:ln>
        </p:spPr>
      </p:pic>
      <p:sp>
        <p:nvSpPr>
          <p:cNvPr id="2" name="TextBox 1">
            <a:extLst>
              <a:ext uri="{FF2B5EF4-FFF2-40B4-BE49-F238E27FC236}">
                <a16:creationId xmlns:a16="http://schemas.microsoft.com/office/drawing/2014/main" id="{6C8ED49C-C834-4DA2-A7BA-6CB25BA63D7A}"/>
              </a:ext>
            </a:extLst>
          </p:cNvPr>
          <p:cNvSpPr txBox="1"/>
          <p:nvPr/>
        </p:nvSpPr>
        <p:spPr>
          <a:xfrm>
            <a:off x="1174865" y="5986572"/>
            <a:ext cx="9071073" cy="646331"/>
          </a:xfrm>
          <a:prstGeom prst="rect">
            <a:avLst/>
          </a:prstGeom>
          <a:noFill/>
        </p:spPr>
        <p:txBody>
          <a:bodyPr wrap="none" rtlCol="0">
            <a:spAutoFit/>
          </a:bodyPr>
          <a:lstStyle/>
          <a:p>
            <a:r>
              <a:rPr lang="en-US" dirty="0"/>
              <a:t>Possible problem:</a:t>
            </a:r>
          </a:p>
          <a:p>
            <a:r>
              <a:rPr lang="en-US" dirty="0"/>
              <a:t>Secondary clustering: entries that collide with an occupied entry use the same probe sequence</a:t>
            </a:r>
          </a:p>
        </p:txBody>
      </p:sp>
    </p:spTree>
    <p:extLst>
      <p:ext uri="{BB962C8B-B14F-4D97-AF65-F5344CB8AC3E}">
        <p14:creationId xmlns:p14="http://schemas.microsoft.com/office/powerpoint/2010/main" val="3358444532"/>
      </p:ext>
    </p:extLst>
  </p:cSld>
  <p:clrMapOvr>
    <a:masterClrMapping/>
  </p:clrMapOvr>
  <p:transition spd="med" advTm="50136"/>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5BE8B9EF-396B-4C21-93E4-FB49B2F1BFB8}"/>
              </a:ext>
            </a:extLst>
          </p:cNvPr>
          <p:cNvSpPr>
            <a:spLocks noGrp="1"/>
          </p:cNvSpPr>
          <p:nvPr>
            <p:ph type="title"/>
          </p:nvPr>
        </p:nvSpPr>
        <p:spPr/>
        <p:txBody>
          <a:bodyPr/>
          <a:lstStyle/>
          <a:p>
            <a:r>
              <a:rPr lang="en-US" altLang="en-US" dirty="0"/>
              <a:t>Quadratic Probing</a:t>
            </a:r>
            <a:endParaRPr lang="en-IN" dirty="0"/>
          </a:p>
        </p:txBody>
      </p:sp>
      <p:sp>
        <p:nvSpPr>
          <p:cNvPr id="17" name="Text Placeholder 16">
            <a:extLst>
              <a:ext uri="{FF2B5EF4-FFF2-40B4-BE49-F238E27FC236}">
                <a16:creationId xmlns:a16="http://schemas.microsoft.com/office/drawing/2014/main" id="{1C25FA0B-2327-46AE-ABC8-C83912EDC3FD}"/>
              </a:ext>
            </a:extLst>
          </p:cNvPr>
          <p:cNvSpPr>
            <a:spLocks noGrp="1"/>
          </p:cNvSpPr>
          <p:nvPr>
            <p:ph type="body" sz="quarter" idx="13"/>
          </p:nvPr>
        </p:nvSpPr>
        <p:spPr>
          <a:xfrm>
            <a:off x="1981200" y="1557338"/>
            <a:ext cx="8229600" cy="515302"/>
          </a:xfrm>
        </p:spPr>
        <p:txBody>
          <a:bodyPr/>
          <a:lstStyle/>
          <a:p>
            <a:pPr marL="0" indent="0">
              <a:buNone/>
            </a:pPr>
            <a:r>
              <a:rPr lang="en-US" altLang="en-US" sz="1800" u="sng" dirty="0">
                <a:hlinkClick r:id="rId4" tooltip="https://liveexample.pearsoncmg.com/dsanimation/QuadraticProbingeBook.html"/>
              </a:rPr>
              <a:t>https://liveexample.pearsoncmg.com/dsanimation/QuadraticProbingeBook.html</a:t>
            </a:r>
            <a:endParaRPr lang="en-US" altLang="en-US" sz="1800" u="sng" dirty="0"/>
          </a:p>
        </p:txBody>
      </p:sp>
      <p:sp>
        <p:nvSpPr>
          <p:cNvPr id="18" name="Content Placeholder 17">
            <a:extLst>
              <a:ext uri="{FF2B5EF4-FFF2-40B4-BE49-F238E27FC236}">
                <a16:creationId xmlns:a16="http://schemas.microsoft.com/office/drawing/2014/main" id="{3E086F06-80F4-4F5F-A335-C9C46DFBA59C}"/>
              </a:ext>
            </a:extLst>
          </p:cNvPr>
          <p:cNvSpPr>
            <a:spLocks noGrp="1"/>
          </p:cNvSpPr>
          <p:nvPr>
            <p:ph sz="quarter" idx="14"/>
          </p:nvPr>
        </p:nvSpPr>
        <p:spPr>
          <a:xfrm>
            <a:off x="1981200" y="2082792"/>
            <a:ext cx="7914640" cy="741689"/>
          </a:xfrm>
        </p:spPr>
        <p:txBody>
          <a:bodyPr/>
          <a:lstStyle/>
          <a:p>
            <a:pPr marL="432" indent="0">
              <a:buNone/>
            </a:pPr>
            <a:r>
              <a:rPr lang="en-US" altLang="en-US" sz="1800" dirty="0"/>
              <a:t>Quadratic probing can avoid the clustering problem in linear probing. Linear probing looks at the consecutive cells beginning at index k.</a:t>
            </a:r>
            <a:endParaRPr lang="en-IN" sz="1800" dirty="0"/>
          </a:p>
        </p:txBody>
      </p:sp>
      <p:sp>
        <p:nvSpPr>
          <p:cNvPr id="19" name="Content Placeholder 18">
            <a:extLst>
              <a:ext uri="{FF2B5EF4-FFF2-40B4-BE49-F238E27FC236}">
                <a16:creationId xmlns:a16="http://schemas.microsoft.com/office/drawing/2014/main" id="{4A151BF9-E037-40FA-BD9B-1738594D7D12}"/>
              </a:ext>
            </a:extLst>
          </p:cNvPr>
          <p:cNvSpPr>
            <a:spLocks noGrp="1"/>
          </p:cNvSpPr>
          <p:nvPr>
            <p:ph sz="quarter" idx="15"/>
          </p:nvPr>
        </p:nvSpPr>
        <p:spPr>
          <a:xfrm>
            <a:off x="1981200" y="2914824"/>
            <a:ext cx="4399280" cy="326216"/>
          </a:xfrm>
        </p:spPr>
        <p:txBody>
          <a:bodyPr vert="horz" lIns="91440" tIns="0" rIns="91440" bIns="0" rtlCol="0">
            <a:normAutofit/>
          </a:bodyPr>
          <a:lstStyle/>
          <a:p>
            <a:pPr marL="432" indent="0">
              <a:buNone/>
            </a:pPr>
            <a:r>
              <a:rPr lang="en-US" altLang="en-US" sz="1800" dirty="0"/>
              <a:t>Quadratic probing increases the index by</a:t>
            </a:r>
            <a:endParaRPr lang="en-IN" sz="1800" dirty="0"/>
          </a:p>
        </p:txBody>
      </p:sp>
      <p:graphicFrame>
        <p:nvGraphicFramePr>
          <p:cNvPr id="23" name="Object 22" descr="j squared for j = 1, 2, 3, ellipsis">
            <a:extLst>
              <a:ext uri="{FF2B5EF4-FFF2-40B4-BE49-F238E27FC236}">
                <a16:creationId xmlns:a16="http://schemas.microsoft.com/office/drawing/2014/main" id="{82AD4AD7-95D1-499A-8B94-9B96C3526860}"/>
              </a:ext>
            </a:extLst>
          </p:cNvPr>
          <p:cNvGraphicFramePr>
            <a:graphicFrameLocks noChangeAspect="1"/>
          </p:cNvGraphicFramePr>
          <p:nvPr/>
        </p:nvGraphicFramePr>
        <p:xfrm>
          <a:off x="6484620" y="2935144"/>
          <a:ext cx="2083474" cy="294138"/>
        </p:xfrm>
        <a:graphic>
          <a:graphicData uri="http://schemas.openxmlformats.org/presentationml/2006/ole">
            <mc:AlternateContent xmlns:mc="http://schemas.openxmlformats.org/markup-compatibility/2006">
              <mc:Choice xmlns:v="urn:schemas-microsoft-com:vml" Requires="v">
                <p:oleObj spid="_x0000_s5132" name="Equation" r:id="rId5" imgW="2158920" imgH="304560" progId="Equation.DSMT4">
                  <p:embed/>
                </p:oleObj>
              </mc:Choice>
              <mc:Fallback>
                <p:oleObj name="Equation" r:id="rId5" imgW="2158920" imgH="304560" progId="Equation.DSMT4">
                  <p:embed/>
                  <p:pic>
                    <p:nvPicPr>
                      <p:cNvPr id="23" name="Object 22" descr="j squared for j = 1, 2, 3, ellipsis">
                        <a:extLst>
                          <a:ext uri="{FF2B5EF4-FFF2-40B4-BE49-F238E27FC236}">
                            <a16:creationId xmlns:a16="http://schemas.microsoft.com/office/drawing/2014/main" id="{82AD4AD7-95D1-499A-8B94-9B96C3526860}"/>
                          </a:ext>
                        </a:extLst>
                      </p:cNvPr>
                      <p:cNvPicPr/>
                      <p:nvPr/>
                    </p:nvPicPr>
                    <p:blipFill>
                      <a:blip r:embed="rId6"/>
                      <a:stretch>
                        <a:fillRect/>
                      </a:stretch>
                    </p:blipFill>
                    <p:spPr>
                      <a:xfrm>
                        <a:off x="6484620" y="2935144"/>
                        <a:ext cx="2083474" cy="294138"/>
                      </a:xfrm>
                      <a:prstGeom prst="rect">
                        <a:avLst/>
                      </a:prstGeom>
                    </p:spPr>
                  </p:pic>
                </p:oleObj>
              </mc:Fallback>
            </mc:AlternateContent>
          </a:graphicData>
        </a:graphic>
      </p:graphicFrame>
      <p:sp>
        <p:nvSpPr>
          <p:cNvPr id="20" name="Content Placeholder 19">
            <a:extLst>
              <a:ext uri="{FF2B5EF4-FFF2-40B4-BE49-F238E27FC236}">
                <a16:creationId xmlns:a16="http://schemas.microsoft.com/office/drawing/2014/main" id="{5DDD9B51-029E-4052-B566-76889FD6A5E1}"/>
              </a:ext>
            </a:extLst>
          </p:cNvPr>
          <p:cNvSpPr>
            <a:spLocks noGrp="1"/>
          </p:cNvSpPr>
          <p:nvPr>
            <p:ph sz="quarter" idx="16"/>
          </p:nvPr>
        </p:nvSpPr>
        <p:spPr>
          <a:xfrm>
            <a:off x="1981982" y="3299758"/>
            <a:ext cx="3291059" cy="355002"/>
          </a:xfrm>
        </p:spPr>
        <p:txBody>
          <a:bodyPr vert="horz" lIns="91440" tIns="0" rIns="91440" bIns="0" rtlCol="0">
            <a:normAutofit/>
          </a:bodyPr>
          <a:lstStyle/>
          <a:p>
            <a:pPr marL="432" indent="0">
              <a:buNone/>
            </a:pPr>
            <a:r>
              <a:rPr lang="en-US" altLang="en-US" sz="1800" dirty="0"/>
              <a:t>The actual index searched are</a:t>
            </a:r>
            <a:endParaRPr lang="en-IN" sz="1800" dirty="0"/>
          </a:p>
        </p:txBody>
      </p:sp>
      <p:graphicFrame>
        <p:nvGraphicFramePr>
          <p:cNvPr id="24" name="Object 23" descr="k, k + 1, k + 4, ellipsis">
            <a:extLst>
              <a:ext uri="{FF2B5EF4-FFF2-40B4-BE49-F238E27FC236}">
                <a16:creationId xmlns:a16="http://schemas.microsoft.com/office/drawing/2014/main" id="{BD5D3685-8FEC-47D6-8CE6-57F0B8EBF91B}"/>
              </a:ext>
            </a:extLst>
          </p:cNvPr>
          <p:cNvGraphicFramePr>
            <a:graphicFrameLocks noChangeAspect="1"/>
          </p:cNvGraphicFramePr>
          <p:nvPr/>
        </p:nvGraphicFramePr>
        <p:xfrm>
          <a:off x="5394960" y="3331880"/>
          <a:ext cx="1841500" cy="279400"/>
        </p:xfrm>
        <a:graphic>
          <a:graphicData uri="http://schemas.openxmlformats.org/presentationml/2006/ole">
            <mc:AlternateContent xmlns:mc="http://schemas.openxmlformats.org/markup-compatibility/2006">
              <mc:Choice xmlns:v="urn:schemas-microsoft-com:vml" Requires="v">
                <p:oleObj spid="_x0000_s5133" name="Equation" r:id="rId7" imgW="1841400" imgH="279360" progId="Equation.DSMT4">
                  <p:embed/>
                </p:oleObj>
              </mc:Choice>
              <mc:Fallback>
                <p:oleObj name="Equation" r:id="rId7" imgW="1841400" imgH="279360" progId="Equation.DSMT4">
                  <p:embed/>
                  <p:pic>
                    <p:nvPicPr>
                      <p:cNvPr id="24" name="Object 23" descr="k, k + 1, k + 4, ellipsis">
                        <a:extLst>
                          <a:ext uri="{FF2B5EF4-FFF2-40B4-BE49-F238E27FC236}">
                            <a16:creationId xmlns:a16="http://schemas.microsoft.com/office/drawing/2014/main" id="{BD5D3685-8FEC-47D6-8CE6-57F0B8EBF91B}"/>
                          </a:ext>
                        </a:extLst>
                      </p:cNvPr>
                      <p:cNvPicPr/>
                      <p:nvPr/>
                    </p:nvPicPr>
                    <p:blipFill>
                      <a:blip r:embed="rId8"/>
                      <a:stretch>
                        <a:fillRect/>
                      </a:stretch>
                    </p:blipFill>
                    <p:spPr>
                      <a:xfrm>
                        <a:off x="5394960" y="3331880"/>
                        <a:ext cx="1841500" cy="279400"/>
                      </a:xfrm>
                      <a:prstGeom prst="rect">
                        <a:avLst/>
                      </a:prstGeom>
                    </p:spPr>
                  </p:pic>
                </p:oleObj>
              </mc:Fallback>
            </mc:AlternateContent>
          </a:graphicData>
        </a:graphic>
      </p:graphicFrame>
      <p:pic>
        <p:nvPicPr>
          <p:cNvPr id="26" name="Content Placeholder 25" descr="A box with horizontal sections numbered 0 to 10. For long description in Notes pane, press F6.">
            <a:extLst>
              <a:ext uri="{FF2B5EF4-FFF2-40B4-BE49-F238E27FC236}">
                <a16:creationId xmlns:a16="http://schemas.microsoft.com/office/drawing/2014/main" id="{71122E62-29ED-4937-B60A-81310EDF5FA1}"/>
              </a:ext>
            </a:extLst>
          </p:cNvPr>
          <p:cNvPicPr>
            <a:picLocks noGrp="1" noChangeAspect="1"/>
          </p:cNvPicPr>
          <p:nvPr>
            <p:ph sz="quarter" idx="17"/>
          </p:nvPr>
        </p:nvPicPr>
        <p:blipFill>
          <a:blip r:embed="rId9"/>
          <a:stretch>
            <a:fillRect/>
          </a:stretch>
        </p:blipFill>
        <p:spPr>
          <a:xfrm>
            <a:off x="3866608" y="3725880"/>
            <a:ext cx="4888045" cy="2601704"/>
          </a:xfrm>
        </p:spPr>
      </p:pic>
    </p:spTree>
    <p:extLst>
      <p:ext uri="{BB962C8B-B14F-4D97-AF65-F5344CB8AC3E}">
        <p14:creationId xmlns:p14="http://schemas.microsoft.com/office/powerpoint/2010/main" val="20690497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 name="Title 1"/>
          <p:cNvSpPr txBox="1">
            <a:spLocks noGrp="1"/>
          </p:cNvSpPr>
          <p:nvPr>
            <p:ph type="title"/>
          </p:nvPr>
        </p:nvSpPr>
        <p:spPr>
          <a:xfrm>
            <a:off x="703521" y="340242"/>
            <a:ext cx="10515600" cy="698316"/>
          </a:xfrm>
          <a:prstGeom prst="rect">
            <a:avLst/>
          </a:prstGeom>
        </p:spPr>
        <p:txBody>
          <a:bodyPr/>
          <a:lstStyle>
            <a:lvl1pPr defTabSz="813816">
              <a:defRPr sz="3916"/>
            </a:lvl1pPr>
          </a:lstStyle>
          <a:p>
            <a:r>
              <a:rPr dirty="0"/>
              <a:t>Open Addressing with Double Hashing</a:t>
            </a:r>
          </a:p>
        </p:txBody>
      </p:sp>
      <p:sp>
        <p:nvSpPr>
          <p:cNvPr id="131" name="Content Placeholder 4"/>
          <p:cNvSpPr txBox="1">
            <a:spLocks noGrp="1"/>
          </p:cNvSpPr>
          <p:nvPr>
            <p:ph type="body" idx="1"/>
          </p:nvPr>
        </p:nvSpPr>
        <p:spPr>
          <a:xfrm>
            <a:off x="870065" y="1502735"/>
            <a:ext cx="10728960" cy="4345282"/>
          </a:xfrm>
          <a:prstGeom prst="rect">
            <a:avLst/>
          </a:prstGeom>
        </p:spPr>
        <p:txBody>
          <a:bodyPr>
            <a:normAutofit fontScale="92500" lnSpcReduction="10000"/>
          </a:bodyPr>
          <a:lstStyle/>
          <a:p>
            <a:r>
              <a:rPr dirty="0"/>
              <a:t>Linear probing and quadratic probing add increments to </a:t>
            </a:r>
            <a:r>
              <a:rPr i="1" dirty="0">
                <a:latin typeface="Times New Roman"/>
                <a:ea typeface="Times New Roman"/>
                <a:cs typeface="Times New Roman"/>
                <a:sym typeface="Times New Roman"/>
              </a:rPr>
              <a:t>k</a:t>
            </a:r>
            <a:r>
              <a:rPr lang="en-US" i="1" dirty="0">
                <a:latin typeface="Times New Roman"/>
                <a:ea typeface="Times New Roman"/>
                <a:cs typeface="Times New Roman"/>
                <a:sym typeface="Times New Roman"/>
              </a:rPr>
              <a:t> (initial index)</a:t>
            </a:r>
            <a:r>
              <a:rPr dirty="0"/>
              <a:t> to define a probe sequence</a:t>
            </a:r>
          </a:p>
          <a:p>
            <a:pPr lvl="1"/>
            <a:r>
              <a:rPr dirty="0"/>
              <a:t>Both are independent of the search key</a:t>
            </a:r>
          </a:p>
          <a:p>
            <a:r>
              <a:rPr lang="en-US" b="1" i="1" u="none" strike="noStrike" dirty="0">
                <a:solidFill>
                  <a:srgbClr val="000000"/>
                </a:solidFill>
                <a:effectLst/>
                <a:latin typeface="Roboto" panose="02000000000000000000" pitchFamily="2" charset="0"/>
              </a:rPr>
              <a:t>Double hashing</a:t>
            </a:r>
            <a:r>
              <a:rPr lang="en-US" b="0" i="0" dirty="0">
                <a:solidFill>
                  <a:srgbClr val="37474F"/>
                </a:solidFill>
                <a:effectLst/>
                <a:latin typeface="Roboto" panose="02000000000000000000" pitchFamily="2" charset="0"/>
              </a:rPr>
              <a:t> is an open-addressing collision resolution technique that uses 2 different hash functions to compute bucket indices. Using hash functions h1 and h2, a key's index in the table is computed with the formula (ℎ1(key)+</a:t>
            </a:r>
            <a:r>
              <a:rPr lang="en-US" i="1" dirty="0">
                <a:solidFill>
                  <a:srgbClr val="37474F"/>
                </a:solidFill>
                <a:latin typeface="Roboto" panose="02000000000000000000" pitchFamily="2" charset="0"/>
              </a:rPr>
              <a:t>i</a:t>
            </a:r>
            <a:r>
              <a:rPr lang="en-US" b="0" i="0" dirty="0">
                <a:solidFill>
                  <a:srgbClr val="37474F"/>
                </a:solidFill>
                <a:effectLst/>
                <a:latin typeface="Roboto" panose="02000000000000000000" pitchFamily="2" charset="0"/>
              </a:rPr>
              <a:t>∗ℎ2(key))mod(</a:t>
            </a:r>
            <a:r>
              <a:rPr lang="en-US" b="0" i="1" dirty="0" err="1">
                <a:solidFill>
                  <a:srgbClr val="37474F"/>
                </a:solidFill>
                <a:effectLst/>
                <a:latin typeface="Roboto" panose="02000000000000000000" pitchFamily="2" charset="0"/>
              </a:rPr>
              <a:t>tableSize</a:t>
            </a:r>
            <a:r>
              <a:rPr lang="en-US" b="0" i="0" dirty="0">
                <a:solidFill>
                  <a:srgbClr val="37474F"/>
                </a:solidFill>
                <a:effectLst/>
                <a:latin typeface="Roboto" panose="02000000000000000000" pitchFamily="2" charset="0"/>
              </a:rPr>
              <a:t>). Inserting a key uses the formula, starting with </a:t>
            </a:r>
            <a:r>
              <a:rPr lang="en-US" b="0" i="0" dirty="0" err="1">
                <a:solidFill>
                  <a:srgbClr val="37474F"/>
                </a:solidFill>
                <a:effectLst/>
                <a:latin typeface="Roboto" panose="02000000000000000000" pitchFamily="2" charset="0"/>
              </a:rPr>
              <a:t>i</a:t>
            </a:r>
            <a:r>
              <a:rPr lang="en-US" b="0" i="0" dirty="0">
                <a:solidFill>
                  <a:srgbClr val="37474F"/>
                </a:solidFill>
                <a:effectLst/>
                <a:latin typeface="Roboto" panose="02000000000000000000" pitchFamily="2" charset="0"/>
              </a:rPr>
              <a:t> = 0, to repeatedly search hash table buckets until an empty bucket is found. Each time an empty bucket is not found, </a:t>
            </a:r>
            <a:r>
              <a:rPr lang="en-US" b="0" i="1" dirty="0" err="1">
                <a:solidFill>
                  <a:srgbClr val="37474F"/>
                </a:solidFill>
                <a:effectLst/>
                <a:latin typeface="Roboto" panose="02000000000000000000" pitchFamily="2" charset="0"/>
              </a:rPr>
              <a:t>i</a:t>
            </a:r>
            <a:r>
              <a:rPr lang="en-US" b="0" i="0" dirty="0">
                <a:solidFill>
                  <a:srgbClr val="37474F"/>
                </a:solidFill>
                <a:effectLst/>
                <a:latin typeface="Roboto" panose="02000000000000000000" pitchFamily="2" charset="0"/>
              </a:rPr>
              <a:t> is incremented by 1. Iterating through sequential </a:t>
            </a:r>
            <a:r>
              <a:rPr lang="en-US" b="0" i="1" dirty="0" err="1">
                <a:solidFill>
                  <a:srgbClr val="37474F"/>
                </a:solidFill>
                <a:effectLst/>
                <a:latin typeface="Roboto" panose="02000000000000000000" pitchFamily="2" charset="0"/>
              </a:rPr>
              <a:t>i</a:t>
            </a:r>
            <a:r>
              <a:rPr lang="en-US" b="0" i="0" dirty="0">
                <a:solidFill>
                  <a:srgbClr val="37474F"/>
                </a:solidFill>
                <a:effectLst/>
                <a:latin typeface="Roboto" panose="02000000000000000000" pitchFamily="2" charset="0"/>
              </a:rPr>
              <a:t> values to obtain the desired table index is called the </a:t>
            </a:r>
            <a:r>
              <a:rPr lang="en-US" b="1" i="1" u="none" strike="noStrike" dirty="0">
                <a:solidFill>
                  <a:srgbClr val="000000"/>
                </a:solidFill>
                <a:effectLst/>
                <a:latin typeface="Roboto" panose="02000000000000000000" pitchFamily="2" charset="0"/>
              </a:rPr>
              <a:t>probing sequence</a:t>
            </a:r>
            <a:r>
              <a:rPr lang="en-US" b="0" i="0" dirty="0">
                <a:solidFill>
                  <a:srgbClr val="37474F"/>
                </a:solidFill>
                <a:effectLst/>
                <a:latin typeface="Roboto" panose="02000000000000000000" pitchFamily="2" charset="0"/>
              </a:rPr>
              <a:t>.</a:t>
            </a:r>
          </a:p>
          <a:p>
            <a:r>
              <a:rPr dirty="0"/>
              <a:t>This is a key-dependent method.</a:t>
            </a:r>
          </a:p>
        </p:txBody>
      </p:sp>
    </p:spTree>
    <p:extLst>
      <p:ext uri="{BB962C8B-B14F-4D97-AF65-F5344CB8AC3E}">
        <p14:creationId xmlns:p14="http://schemas.microsoft.com/office/powerpoint/2010/main" val="4166900151"/>
      </p:ext>
    </p:extLst>
  </p:cSld>
  <p:clrMapOvr>
    <a:masterClrMapping/>
  </p:clrMapOvr>
  <p:transition spd="med" advTm="62849"/>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lide Number Placeholder 4">
            <a:extLst>
              <a:ext uri="{FF2B5EF4-FFF2-40B4-BE49-F238E27FC236}">
                <a16:creationId xmlns:a16="http://schemas.microsoft.com/office/drawing/2014/main" id="{1D39F9BC-77DA-4DCF-97DF-913184E33D30}"/>
              </a:ext>
            </a:extLst>
          </p:cNvPr>
          <p:cNvSpPr>
            <a:spLocks noGrp="1"/>
          </p:cNvSpPr>
          <p:nvPr>
            <p:ph type="sldNum" sz="quarter" idx="11"/>
          </p:nvPr>
        </p:nvSpPr>
        <p:spPr>
          <a:noFill/>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382CAF11-631E-4040-A76F-BA7427A6AC9E}" type="slidenum">
              <a:rPr lang="en-US" altLang="en-US" sz="1400"/>
              <a:pPr>
                <a:spcBef>
                  <a:spcPct val="0"/>
                </a:spcBef>
                <a:buClrTx/>
                <a:buSzTx/>
                <a:buFontTx/>
                <a:buNone/>
              </a:pPr>
              <a:t>29</a:t>
            </a:fld>
            <a:endParaRPr lang="en-US" altLang="en-US" sz="1400"/>
          </a:p>
        </p:txBody>
      </p:sp>
      <p:sp>
        <p:nvSpPr>
          <p:cNvPr id="13315" name="Rectangle 2">
            <a:extLst>
              <a:ext uri="{FF2B5EF4-FFF2-40B4-BE49-F238E27FC236}">
                <a16:creationId xmlns:a16="http://schemas.microsoft.com/office/drawing/2014/main" id="{7547DEE1-FE35-4FF1-A327-216E5703DDA5}"/>
              </a:ext>
            </a:extLst>
          </p:cNvPr>
          <p:cNvSpPr>
            <a:spLocks noGrp="1" noChangeArrowheads="1"/>
          </p:cNvSpPr>
          <p:nvPr>
            <p:ph type="title"/>
          </p:nvPr>
        </p:nvSpPr>
        <p:spPr>
          <a:xfrm>
            <a:off x="2209800" y="285750"/>
            <a:ext cx="8153400" cy="476250"/>
          </a:xfrm>
        </p:spPr>
        <p:txBody>
          <a:bodyPr>
            <a:normAutofit fontScale="90000"/>
          </a:bodyPr>
          <a:lstStyle/>
          <a:p>
            <a:r>
              <a:rPr lang="en-US" altLang="en-US"/>
              <a:t>Double Hashing </a:t>
            </a:r>
          </a:p>
        </p:txBody>
      </p:sp>
      <p:sp>
        <p:nvSpPr>
          <p:cNvPr id="13316" name="Rectangle 3">
            <a:extLst>
              <a:ext uri="{FF2B5EF4-FFF2-40B4-BE49-F238E27FC236}">
                <a16:creationId xmlns:a16="http://schemas.microsoft.com/office/drawing/2014/main" id="{695C5808-B0EB-4086-AC41-176B18A6B4BF}"/>
              </a:ext>
            </a:extLst>
          </p:cNvPr>
          <p:cNvSpPr>
            <a:spLocks noChangeArrowheads="1"/>
          </p:cNvSpPr>
          <p:nvPr/>
        </p:nvSpPr>
        <p:spPr bwMode="auto">
          <a:xfrm>
            <a:off x="1524001" y="2760019"/>
            <a:ext cx="18473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p>
        </p:txBody>
      </p:sp>
      <p:sp>
        <p:nvSpPr>
          <p:cNvPr id="13317" name="Rectangle 4">
            <a:extLst>
              <a:ext uri="{FF2B5EF4-FFF2-40B4-BE49-F238E27FC236}">
                <a16:creationId xmlns:a16="http://schemas.microsoft.com/office/drawing/2014/main" id="{0B39DCCC-F15A-4479-9042-9FB1BE7F1E1C}"/>
              </a:ext>
            </a:extLst>
          </p:cNvPr>
          <p:cNvSpPr>
            <a:spLocks noChangeArrowheads="1"/>
          </p:cNvSpPr>
          <p:nvPr/>
        </p:nvSpPr>
        <p:spPr bwMode="auto">
          <a:xfrm>
            <a:off x="1524001" y="2760019"/>
            <a:ext cx="18473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p>
        </p:txBody>
      </p:sp>
      <p:sp>
        <p:nvSpPr>
          <p:cNvPr id="13318" name="Text Box 5">
            <a:extLst>
              <a:ext uri="{FF2B5EF4-FFF2-40B4-BE49-F238E27FC236}">
                <a16:creationId xmlns:a16="http://schemas.microsoft.com/office/drawing/2014/main" id="{1300A5AA-50A8-481E-B359-86081A08FA45}"/>
              </a:ext>
            </a:extLst>
          </p:cNvPr>
          <p:cNvSpPr txBox="1">
            <a:spLocks noChangeArrowheads="1"/>
          </p:cNvSpPr>
          <p:nvPr/>
        </p:nvSpPr>
        <p:spPr bwMode="auto">
          <a:xfrm>
            <a:off x="1828800" y="1219200"/>
            <a:ext cx="8610600"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2400" dirty="0"/>
              <a:t>Double hashing uses a secondary hash function on the keys to determine the increments to avoid the clustering problem. </a:t>
            </a:r>
          </a:p>
          <a:p>
            <a:pPr>
              <a:spcBef>
                <a:spcPct val="0"/>
              </a:spcBef>
              <a:buClrTx/>
              <a:buSzTx/>
              <a:buFontTx/>
              <a:buNone/>
            </a:pPr>
            <a:r>
              <a:rPr lang="en-US" altLang="en-US" sz="2400" dirty="0"/>
              <a:t>k = h(key) = key % table-size</a:t>
            </a:r>
          </a:p>
          <a:p>
            <a:pPr>
              <a:spcBef>
                <a:spcPct val="0"/>
              </a:spcBef>
              <a:buClrTx/>
              <a:buSzTx/>
              <a:buFontTx/>
              <a:buNone/>
            </a:pPr>
            <a:r>
              <a:rPr lang="en-US" altLang="en-US" sz="2400" dirty="0"/>
              <a:t>h’(key) = 7 – key % 7;</a:t>
            </a:r>
          </a:p>
        </p:txBody>
      </p:sp>
      <p:sp>
        <p:nvSpPr>
          <p:cNvPr id="13319" name="Rectangle 6">
            <a:extLst>
              <a:ext uri="{FF2B5EF4-FFF2-40B4-BE49-F238E27FC236}">
                <a16:creationId xmlns:a16="http://schemas.microsoft.com/office/drawing/2014/main" id="{69704127-E2BC-4A64-B88D-4EBD714AACC9}"/>
              </a:ext>
            </a:extLst>
          </p:cNvPr>
          <p:cNvSpPr>
            <a:spLocks noChangeArrowheads="1"/>
          </p:cNvSpPr>
          <p:nvPr/>
        </p:nvSpPr>
        <p:spPr bwMode="auto">
          <a:xfrm>
            <a:off x="1524001" y="1578919"/>
            <a:ext cx="18473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p>
        </p:txBody>
      </p:sp>
      <p:sp>
        <p:nvSpPr>
          <p:cNvPr id="13320" name="Rectangle 7">
            <a:extLst>
              <a:ext uri="{FF2B5EF4-FFF2-40B4-BE49-F238E27FC236}">
                <a16:creationId xmlns:a16="http://schemas.microsoft.com/office/drawing/2014/main" id="{6A9ACB62-59DE-40C3-A745-4AF8B4DE7150}"/>
              </a:ext>
            </a:extLst>
          </p:cNvPr>
          <p:cNvSpPr>
            <a:spLocks noChangeArrowheads="1"/>
          </p:cNvSpPr>
          <p:nvPr/>
        </p:nvSpPr>
        <p:spPr bwMode="auto">
          <a:xfrm>
            <a:off x="1524001" y="2550469"/>
            <a:ext cx="18473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p>
        </p:txBody>
      </p:sp>
      <p:sp>
        <p:nvSpPr>
          <p:cNvPr id="13321" name="Rectangle 8">
            <a:extLst>
              <a:ext uri="{FF2B5EF4-FFF2-40B4-BE49-F238E27FC236}">
                <a16:creationId xmlns:a16="http://schemas.microsoft.com/office/drawing/2014/main" id="{7E1E963D-2F23-4C02-9E0D-6DD5AACEEF79}"/>
              </a:ext>
            </a:extLst>
          </p:cNvPr>
          <p:cNvSpPr>
            <a:spLocks noChangeArrowheads="1"/>
          </p:cNvSpPr>
          <p:nvPr/>
        </p:nvSpPr>
        <p:spPr bwMode="auto">
          <a:xfrm>
            <a:off x="1524001" y="2569519"/>
            <a:ext cx="18473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p>
        </p:txBody>
      </p:sp>
      <p:sp>
        <p:nvSpPr>
          <p:cNvPr id="13322" name="Rectangle 9">
            <a:extLst>
              <a:ext uri="{FF2B5EF4-FFF2-40B4-BE49-F238E27FC236}">
                <a16:creationId xmlns:a16="http://schemas.microsoft.com/office/drawing/2014/main" id="{E2F57491-4790-49E4-A715-262EBF03B500}"/>
              </a:ext>
            </a:extLst>
          </p:cNvPr>
          <p:cNvSpPr>
            <a:spLocks noChangeArrowheads="1"/>
          </p:cNvSpPr>
          <p:nvPr/>
        </p:nvSpPr>
        <p:spPr bwMode="auto">
          <a:xfrm>
            <a:off x="1524001" y="2602857"/>
            <a:ext cx="18473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p>
        </p:txBody>
      </p:sp>
      <p:sp>
        <p:nvSpPr>
          <p:cNvPr id="13323" name="Rectangle 10">
            <a:extLst>
              <a:ext uri="{FF2B5EF4-FFF2-40B4-BE49-F238E27FC236}">
                <a16:creationId xmlns:a16="http://schemas.microsoft.com/office/drawing/2014/main" id="{EB8DF1F4-2C5D-4D7B-B8E1-44F41EC0C255}"/>
              </a:ext>
            </a:extLst>
          </p:cNvPr>
          <p:cNvSpPr>
            <a:spLocks noChangeArrowheads="1"/>
          </p:cNvSpPr>
          <p:nvPr/>
        </p:nvSpPr>
        <p:spPr bwMode="auto">
          <a:xfrm>
            <a:off x="1524001" y="-230832"/>
            <a:ext cx="18473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p>
        </p:txBody>
      </p:sp>
      <p:sp>
        <p:nvSpPr>
          <p:cNvPr id="2" name="TextBox 1">
            <a:extLst>
              <a:ext uri="{FF2B5EF4-FFF2-40B4-BE49-F238E27FC236}">
                <a16:creationId xmlns:a16="http://schemas.microsoft.com/office/drawing/2014/main" id="{3D01B4D0-BBB9-40F6-A171-A40FD23F4605}"/>
              </a:ext>
            </a:extLst>
          </p:cNvPr>
          <p:cNvSpPr txBox="1"/>
          <p:nvPr/>
        </p:nvSpPr>
        <p:spPr>
          <a:xfrm>
            <a:off x="5641570" y="2009456"/>
            <a:ext cx="1564852" cy="369332"/>
          </a:xfrm>
          <a:prstGeom prst="rect">
            <a:avLst/>
          </a:prstGeom>
          <a:noFill/>
        </p:spPr>
        <p:txBody>
          <a:bodyPr wrap="none" rtlCol="0">
            <a:spAutoFit/>
          </a:bodyPr>
          <a:lstStyle/>
          <a:p>
            <a:r>
              <a:rPr lang="en-US" dirty="0"/>
              <a:t>(table-size=11)</a:t>
            </a:r>
          </a:p>
        </p:txBody>
      </p:sp>
      <p:graphicFrame>
        <p:nvGraphicFramePr>
          <p:cNvPr id="14" name="Table 8">
            <a:extLst>
              <a:ext uri="{FF2B5EF4-FFF2-40B4-BE49-F238E27FC236}">
                <a16:creationId xmlns:a16="http://schemas.microsoft.com/office/drawing/2014/main" id="{450C716F-3CA3-495D-83A9-AB2EA465FCC8}"/>
              </a:ext>
            </a:extLst>
          </p:cNvPr>
          <p:cNvGraphicFramePr>
            <a:graphicFrameLocks noGrp="1"/>
          </p:cNvGraphicFramePr>
          <p:nvPr>
            <p:extLst>
              <p:ext uri="{D42A27DB-BD31-4B8C-83A1-F6EECF244321}">
                <p14:modId xmlns:p14="http://schemas.microsoft.com/office/powerpoint/2010/main" val="1429189002"/>
              </p:ext>
            </p:extLst>
          </p:nvPr>
        </p:nvGraphicFramePr>
        <p:xfrm>
          <a:off x="9997876" y="2277110"/>
          <a:ext cx="1123183" cy="4079240"/>
        </p:xfrm>
        <a:graphic>
          <a:graphicData uri="http://schemas.openxmlformats.org/drawingml/2006/table">
            <a:tbl>
              <a:tblPr firstRow="1" bandRow="1">
                <a:tableStyleId>{5C22544A-7EE6-4342-B048-85BDC9FD1C3A}</a:tableStyleId>
              </a:tblPr>
              <a:tblGrid>
                <a:gridCol w="1123183">
                  <a:extLst>
                    <a:ext uri="{9D8B030D-6E8A-4147-A177-3AD203B41FA5}">
                      <a16:colId xmlns:a16="http://schemas.microsoft.com/office/drawing/2014/main" val="4250829449"/>
                    </a:ext>
                  </a:extLst>
                </a:gridCol>
              </a:tblGrid>
              <a:tr h="37084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47203035"/>
                  </a:ext>
                </a:extLst>
              </a:tr>
              <a:tr h="37084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65413798"/>
                  </a:ext>
                </a:extLst>
              </a:tr>
              <a:tr h="37084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89351833"/>
                  </a:ext>
                </a:extLst>
              </a:tr>
              <a:tr h="37084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78139613"/>
                  </a:ext>
                </a:extLst>
              </a:tr>
              <a:tr h="37084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996053063"/>
                  </a:ext>
                </a:extLst>
              </a:tr>
              <a:tr h="37084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723287923"/>
                  </a:ext>
                </a:extLst>
              </a:tr>
              <a:tr h="37084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25538648"/>
                  </a:ext>
                </a:extLst>
              </a:tr>
              <a:tr h="37084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107892744"/>
                  </a:ext>
                </a:extLst>
              </a:tr>
              <a:tr h="37084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741030810"/>
                  </a:ext>
                </a:extLst>
              </a:tr>
              <a:tr h="370840">
                <a:tc>
                  <a:txBody>
                    <a:bodyPr/>
                    <a:lstStyle/>
                    <a:p>
                      <a:r>
                        <a:rPr lang="en-US" dirty="0"/>
                        <a:t>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08387055"/>
                  </a:ext>
                </a:extLst>
              </a:tr>
              <a:tr h="37084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82418850"/>
                  </a:ext>
                </a:extLst>
              </a:tr>
            </a:tbl>
          </a:graphicData>
        </a:graphic>
      </p:graphicFrame>
      <p:graphicFrame>
        <p:nvGraphicFramePr>
          <p:cNvPr id="15" name="Table 8">
            <a:extLst>
              <a:ext uri="{FF2B5EF4-FFF2-40B4-BE49-F238E27FC236}">
                <a16:creationId xmlns:a16="http://schemas.microsoft.com/office/drawing/2014/main" id="{F18066A6-1BCD-42BE-9181-D749AB99C268}"/>
              </a:ext>
            </a:extLst>
          </p:cNvPr>
          <p:cNvGraphicFramePr>
            <a:graphicFrameLocks noGrp="1"/>
          </p:cNvGraphicFramePr>
          <p:nvPr>
            <p:extLst>
              <p:ext uri="{D42A27DB-BD31-4B8C-83A1-F6EECF244321}">
                <p14:modId xmlns:p14="http://schemas.microsoft.com/office/powerpoint/2010/main" val="1127391595"/>
              </p:ext>
            </p:extLst>
          </p:nvPr>
        </p:nvGraphicFramePr>
        <p:xfrm>
          <a:off x="9499578" y="2277110"/>
          <a:ext cx="424239" cy="4079240"/>
        </p:xfrm>
        <a:graphic>
          <a:graphicData uri="http://schemas.openxmlformats.org/drawingml/2006/table">
            <a:tbl>
              <a:tblPr firstRow="1" bandRow="1">
                <a:tableStyleId>{5C22544A-7EE6-4342-B048-85BDC9FD1C3A}</a:tableStyleId>
              </a:tblPr>
              <a:tblGrid>
                <a:gridCol w="424239">
                  <a:extLst>
                    <a:ext uri="{9D8B030D-6E8A-4147-A177-3AD203B41FA5}">
                      <a16:colId xmlns:a16="http://schemas.microsoft.com/office/drawing/2014/main" val="4250829449"/>
                    </a:ext>
                  </a:extLst>
                </a:gridCol>
              </a:tblGrid>
              <a:tr h="370840">
                <a:tc>
                  <a:txBody>
                    <a:bodyPr/>
                    <a:lstStyle/>
                    <a:p>
                      <a:r>
                        <a:rPr lang="en-US"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47203035"/>
                  </a:ext>
                </a:extLst>
              </a:tr>
              <a:tr h="370840">
                <a:tc>
                  <a:txBody>
                    <a:bodyPr/>
                    <a:lstStyle/>
                    <a:p>
                      <a:r>
                        <a:rPr lang="en-US"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65413798"/>
                  </a:ext>
                </a:extLst>
              </a:tr>
              <a:tr h="370840">
                <a:tc>
                  <a:txBody>
                    <a:bodyPr/>
                    <a:lstStyle/>
                    <a:p>
                      <a:r>
                        <a:rPr lang="en-US" dirty="0"/>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89351833"/>
                  </a:ext>
                </a:extLst>
              </a:tr>
              <a:tr h="370840">
                <a:tc>
                  <a:txBody>
                    <a:bodyPr/>
                    <a:lstStyle/>
                    <a:p>
                      <a:r>
                        <a:rPr lang="en-US" dirty="0"/>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78139613"/>
                  </a:ext>
                </a:extLst>
              </a:tr>
              <a:tr h="370840">
                <a:tc>
                  <a:txBody>
                    <a:bodyPr/>
                    <a:lstStyle/>
                    <a:p>
                      <a:r>
                        <a:rPr lang="en-US" dirty="0"/>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996053063"/>
                  </a:ext>
                </a:extLst>
              </a:tr>
              <a:tr h="370840">
                <a:tc>
                  <a:txBody>
                    <a:bodyPr/>
                    <a:lstStyle/>
                    <a:p>
                      <a:r>
                        <a:rPr lang="en-US" dirty="0"/>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723287923"/>
                  </a:ext>
                </a:extLst>
              </a:tr>
              <a:tr h="370840">
                <a:tc>
                  <a:txBody>
                    <a:bodyPr/>
                    <a:lstStyle/>
                    <a:p>
                      <a:r>
                        <a:rPr lang="en-US" dirty="0"/>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25538648"/>
                  </a:ext>
                </a:extLst>
              </a:tr>
              <a:tr h="370840">
                <a:tc>
                  <a:txBody>
                    <a:bodyPr/>
                    <a:lstStyle/>
                    <a:p>
                      <a:r>
                        <a:rPr lang="en-US" dirty="0"/>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107892744"/>
                  </a:ext>
                </a:extLst>
              </a:tr>
              <a:tr h="370840">
                <a:tc>
                  <a:txBody>
                    <a:bodyPr/>
                    <a:lstStyle/>
                    <a:p>
                      <a:r>
                        <a:rPr lang="en-US" dirty="0"/>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741030810"/>
                  </a:ext>
                </a:extLst>
              </a:tr>
              <a:tr h="370840">
                <a:tc>
                  <a:txBody>
                    <a:bodyPr/>
                    <a:lstStyle/>
                    <a:p>
                      <a:r>
                        <a:rPr lang="en-US" dirty="0"/>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08387055"/>
                  </a:ext>
                </a:extLst>
              </a:tr>
              <a:tr h="370840">
                <a:tc>
                  <a:txBody>
                    <a:bodyPr/>
                    <a:lstStyle/>
                    <a:p>
                      <a:r>
                        <a:rPr lang="en-US" dirty="0"/>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91334272"/>
                  </a:ext>
                </a:extLst>
              </a:tr>
            </a:tbl>
          </a:graphicData>
        </a:graphic>
      </p:graphicFrame>
      <p:sp>
        <p:nvSpPr>
          <p:cNvPr id="16" name="Text Box 3">
            <a:extLst>
              <a:ext uri="{FF2B5EF4-FFF2-40B4-BE49-F238E27FC236}">
                <a16:creationId xmlns:a16="http://schemas.microsoft.com/office/drawing/2014/main" id="{8E49184C-27FC-4978-9A8F-98EF0814243A}"/>
              </a:ext>
            </a:extLst>
          </p:cNvPr>
          <p:cNvSpPr txBox="1">
            <a:spLocks noChangeArrowheads="1"/>
          </p:cNvSpPr>
          <p:nvPr/>
        </p:nvSpPr>
        <p:spPr bwMode="auto">
          <a:xfrm>
            <a:off x="1828800" y="2833689"/>
            <a:ext cx="8001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50000"/>
              </a:spcBef>
              <a:buClrTx/>
              <a:buSzTx/>
              <a:buFontTx/>
              <a:buNone/>
            </a:pPr>
            <a:r>
              <a:rPr lang="en-US" altLang="en-US" sz="2400" dirty="0"/>
              <a:t>Insert 44, 4, 16, 28, 21,26 into a table of size 11</a:t>
            </a:r>
          </a:p>
        </p:txBody>
      </p:sp>
    </p:spTree>
    <p:extLst>
      <p:ext uri="{BB962C8B-B14F-4D97-AF65-F5344CB8AC3E}">
        <p14:creationId xmlns:p14="http://schemas.microsoft.com/office/powerpoint/2010/main" val="2572421650"/>
      </p:ext>
    </p:extLst>
  </p:cSld>
  <p:clrMapOvr>
    <a:masterClrMapping/>
  </p:clrMapOvr>
  <mc:AlternateContent xmlns:mc="http://schemas.openxmlformats.org/markup-compatibility/2006" xmlns:p14="http://schemas.microsoft.com/office/powerpoint/2010/main">
    <mc:Choice Requires="p14">
      <p:transition spd="slow" p14:dur="2000" advTm="77736"/>
    </mc:Choice>
    <mc:Fallback xmlns="">
      <p:transition spd="slow" advTm="77736"/>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Slide Number Placeholder 4">
            <a:extLst>
              <a:ext uri="{FF2B5EF4-FFF2-40B4-BE49-F238E27FC236}">
                <a16:creationId xmlns:a16="http://schemas.microsoft.com/office/drawing/2014/main" id="{D5599823-9668-48A2-826F-63144B804A1C}"/>
              </a:ext>
            </a:extLst>
          </p:cNvPr>
          <p:cNvSpPr>
            <a:spLocks noGrp="1"/>
          </p:cNvSpPr>
          <p:nvPr>
            <p:ph type="sldNum" sz="quarter" idx="11"/>
          </p:nvPr>
        </p:nvSpPr>
        <p:spPr>
          <a:noFill/>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F5099AB8-5315-4C71-9E8C-4DEBA76C10F5}" type="slidenum">
              <a:rPr lang="en-US" altLang="en-US" sz="1400"/>
              <a:pPr>
                <a:spcBef>
                  <a:spcPct val="0"/>
                </a:spcBef>
                <a:buClrTx/>
                <a:buSzTx/>
                <a:buFontTx/>
                <a:buNone/>
              </a:pPr>
              <a:t>3</a:t>
            </a:fld>
            <a:endParaRPr lang="en-US" altLang="en-US" sz="1400"/>
          </a:p>
        </p:txBody>
      </p:sp>
      <p:sp>
        <p:nvSpPr>
          <p:cNvPr id="7171" name="Rectangle 2">
            <a:extLst>
              <a:ext uri="{FF2B5EF4-FFF2-40B4-BE49-F238E27FC236}">
                <a16:creationId xmlns:a16="http://schemas.microsoft.com/office/drawing/2014/main" id="{14CAB2D0-DFDC-437C-ADFA-0638AE4F2634}"/>
              </a:ext>
            </a:extLst>
          </p:cNvPr>
          <p:cNvSpPr>
            <a:spLocks noGrp="1" noChangeArrowheads="1"/>
          </p:cNvSpPr>
          <p:nvPr>
            <p:ph type="title"/>
          </p:nvPr>
        </p:nvSpPr>
        <p:spPr>
          <a:xfrm>
            <a:off x="2209800" y="285750"/>
            <a:ext cx="7772400" cy="704850"/>
          </a:xfrm>
        </p:spPr>
        <p:txBody>
          <a:bodyPr/>
          <a:lstStyle/>
          <a:p>
            <a:pPr algn="ctr"/>
            <a:r>
              <a:rPr lang="en-US" altLang="en-US" dirty="0"/>
              <a:t>Map </a:t>
            </a:r>
          </a:p>
        </p:txBody>
      </p:sp>
      <p:sp>
        <p:nvSpPr>
          <p:cNvPr id="7172" name="Text Box 3">
            <a:extLst>
              <a:ext uri="{FF2B5EF4-FFF2-40B4-BE49-F238E27FC236}">
                <a16:creationId xmlns:a16="http://schemas.microsoft.com/office/drawing/2014/main" id="{3C517E05-CCAE-4B95-B374-5FD81CF604B9}"/>
              </a:ext>
            </a:extLst>
          </p:cNvPr>
          <p:cNvSpPr txBox="1">
            <a:spLocks noChangeArrowheads="1"/>
          </p:cNvSpPr>
          <p:nvPr/>
        </p:nvSpPr>
        <p:spPr bwMode="auto">
          <a:xfrm>
            <a:off x="2133600" y="1447800"/>
            <a:ext cx="8001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50000"/>
              </a:spcBef>
              <a:buClrTx/>
              <a:buSzTx/>
              <a:buFontTx/>
              <a:buNone/>
            </a:pPr>
            <a:endParaRPr lang="en-US" altLang="en-US" sz="2400"/>
          </a:p>
        </p:txBody>
      </p:sp>
      <p:sp>
        <p:nvSpPr>
          <p:cNvPr id="7173" name="Text Box 4">
            <a:extLst>
              <a:ext uri="{FF2B5EF4-FFF2-40B4-BE49-F238E27FC236}">
                <a16:creationId xmlns:a16="http://schemas.microsoft.com/office/drawing/2014/main" id="{FE440D8E-75D9-4FAC-B8AE-C17F78C8AF45}"/>
              </a:ext>
            </a:extLst>
          </p:cNvPr>
          <p:cNvSpPr txBox="1">
            <a:spLocks noChangeArrowheads="1"/>
          </p:cNvSpPr>
          <p:nvPr/>
        </p:nvSpPr>
        <p:spPr bwMode="auto">
          <a:xfrm>
            <a:off x="1828800" y="1219200"/>
            <a:ext cx="8610600"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2400"/>
              <a:t>A </a:t>
            </a:r>
            <a:r>
              <a:rPr lang="en-US" altLang="en-US" sz="2400" i="1"/>
              <a:t>map</a:t>
            </a:r>
            <a:r>
              <a:rPr lang="en-US" altLang="en-US" sz="2400"/>
              <a:t> is a data structure that stores entries. Each entry contains two parts: </a:t>
            </a:r>
            <a:r>
              <a:rPr lang="en-US" altLang="en-US" sz="2400" i="1"/>
              <a:t>key</a:t>
            </a:r>
            <a:r>
              <a:rPr lang="en-US" altLang="en-US" sz="2400"/>
              <a:t> and </a:t>
            </a:r>
            <a:r>
              <a:rPr lang="en-US" altLang="en-US" sz="2400" i="1"/>
              <a:t>value</a:t>
            </a:r>
            <a:r>
              <a:rPr lang="en-US" altLang="en-US" sz="2400"/>
              <a:t>. The key is also called a </a:t>
            </a:r>
            <a:r>
              <a:rPr lang="en-US" altLang="en-US" sz="2400" i="1"/>
              <a:t>search key</a:t>
            </a:r>
            <a:r>
              <a:rPr lang="en-US" altLang="en-US" sz="2400"/>
              <a:t>, which is used to search for the corresponding value. For example, a dictionary can be stored in a map, where the words are the keys and the definitions of the words are the values.</a:t>
            </a:r>
          </a:p>
        </p:txBody>
      </p:sp>
      <p:sp>
        <p:nvSpPr>
          <p:cNvPr id="7174" name="Rectangle 5">
            <a:extLst>
              <a:ext uri="{FF2B5EF4-FFF2-40B4-BE49-F238E27FC236}">
                <a16:creationId xmlns:a16="http://schemas.microsoft.com/office/drawing/2014/main" id="{F2D50F92-85E5-4EE5-AA38-ECC41CA58226}"/>
              </a:ext>
            </a:extLst>
          </p:cNvPr>
          <p:cNvSpPr>
            <a:spLocks noChangeArrowheads="1"/>
          </p:cNvSpPr>
          <p:nvPr/>
        </p:nvSpPr>
        <p:spPr bwMode="auto">
          <a:xfrm>
            <a:off x="1524001" y="2760019"/>
            <a:ext cx="18473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p>
        </p:txBody>
      </p:sp>
      <p:sp>
        <p:nvSpPr>
          <p:cNvPr id="7175" name="Rectangle 6">
            <a:extLst>
              <a:ext uri="{FF2B5EF4-FFF2-40B4-BE49-F238E27FC236}">
                <a16:creationId xmlns:a16="http://schemas.microsoft.com/office/drawing/2014/main" id="{EA01D41F-FC36-4BFF-B650-118C373FC812}"/>
              </a:ext>
            </a:extLst>
          </p:cNvPr>
          <p:cNvSpPr>
            <a:spLocks noChangeArrowheads="1"/>
          </p:cNvSpPr>
          <p:nvPr/>
        </p:nvSpPr>
        <p:spPr bwMode="auto">
          <a:xfrm>
            <a:off x="1524001" y="2760019"/>
            <a:ext cx="18473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p>
        </p:txBody>
      </p:sp>
      <p:sp>
        <p:nvSpPr>
          <p:cNvPr id="7176" name="Text Box 7">
            <a:extLst>
              <a:ext uri="{FF2B5EF4-FFF2-40B4-BE49-F238E27FC236}">
                <a16:creationId xmlns:a16="http://schemas.microsoft.com/office/drawing/2014/main" id="{9CB554D4-072D-43FB-8823-DF6A26E5FF9F}"/>
              </a:ext>
            </a:extLst>
          </p:cNvPr>
          <p:cNvSpPr txBox="1">
            <a:spLocks noChangeArrowheads="1"/>
          </p:cNvSpPr>
          <p:nvPr/>
        </p:nvSpPr>
        <p:spPr bwMode="auto">
          <a:xfrm>
            <a:off x="1828800" y="3505201"/>
            <a:ext cx="861060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2400"/>
              <a:t>A map is also called a </a:t>
            </a:r>
            <a:r>
              <a:rPr lang="en-US" altLang="en-US" sz="2400" i="1"/>
              <a:t>dictionary</a:t>
            </a:r>
            <a:r>
              <a:rPr lang="en-US" altLang="en-US" sz="2400"/>
              <a:t>, a </a:t>
            </a:r>
            <a:r>
              <a:rPr lang="en-US" altLang="en-US" sz="2400" i="1"/>
              <a:t>hash table</a:t>
            </a:r>
            <a:r>
              <a:rPr lang="en-US" altLang="en-US" sz="2400"/>
              <a:t>, or an associative array. The new trend is to use the term map.</a:t>
            </a:r>
          </a:p>
        </p:txBody>
      </p:sp>
      <p:sp>
        <p:nvSpPr>
          <p:cNvPr id="2" name="Rectangle 1">
            <a:extLst>
              <a:ext uri="{FF2B5EF4-FFF2-40B4-BE49-F238E27FC236}">
                <a16:creationId xmlns:a16="http://schemas.microsoft.com/office/drawing/2014/main" id="{97F3FC8B-9D73-43B6-B69B-FF6F9C14040B}"/>
              </a:ext>
            </a:extLst>
          </p:cNvPr>
          <p:cNvSpPr/>
          <p:nvPr/>
        </p:nvSpPr>
        <p:spPr>
          <a:xfrm>
            <a:off x="2743200" y="4495800"/>
            <a:ext cx="2205644"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&lt;</a:t>
            </a:r>
            <a:r>
              <a:rPr lang="en-US" dirty="0" err="1"/>
              <a:t>key,value</a:t>
            </a:r>
            <a:r>
              <a:rPr lang="en-US" dirty="0"/>
              <a:t>&gt;</a:t>
            </a:r>
          </a:p>
        </p:txBody>
      </p:sp>
      <p:cxnSp>
        <p:nvCxnSpPr>
          <p:cNvPr id="4" name="Straight Arrow Connector 3">
            <a:extLst>
              <a:ext uri="{FF2B5EF4-FFF2-40B4-BE49-F238E27FC236}">
                <a16:creationId xmlns:a16="http://schemas.microsoft.com/office/drawing/2014/main" id="{70BFA1B4-F8D8-46D0-AC5B-45FDD27565B9}"/>
              </a:ext>
            </a:extLst>
          </p:cNvPr>
          <p:cNvCxnSpPr>
            <a:cxnSpLocks/>
          </p:cNvCxnSpPr>
          <p:nvPr/>
        </p:nvCxnSpPr>
        <p:spPr>
          <a:xfrm flipV="1">
            <a:off x="2510444" y="5081848"/>
            <a:ext cx="1052945" cy="96629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9C6D157F-5DB1-4CA6-AAB3-3BCC42CD7C91}"/>
              </a:ext>
            </a:extLst>
          </p:cNvPr>
          <p:cNvSpPr txBox="1"/>
          <p:nvPr/>
        </p:nvSpPr>
        <p:spPr>
          <a:xfrm>
            <a:off x="1083418" y="5996248"/>
            <a:ext cx="3319563" cy="369332"/>
          </a:xfrm>
          <a:prstGeom prst="rect">
            <a:avLst/>
          </a:prstGeom>
          <a:noFill/>
        </p:spPr>
        <p:txBody>
          <a:bodyPr wrap="none" rtlCol="0">
            <a:spAutoFit/>
          </a:bodyPr>
          <a:lstStyle/>
          <a:p>
            <a:r>
              <a:rPr lang="en-US" dirty="0"/>
              <a:t>Map key to an index in </a:t>
            </a:r>
            <a:r>
              <a:rPr lang="en-US" dirty="0" err="1"/>
              <a:t>HashTable</a:t>
            </a:r>
            <a:endParaRPr lang="en-US" dirty="0"/>
          </a:p>
        </p:txBody>
      </p:sp>
    </p:spTree>
    <p:extLst>
      <p:ext uri="{BB962C8B-B14F-4D97-AF65-F5344CB8AC3E}">
        <p14:creationId xmlns:p14="http://schemas.microsoft.com/office/powerpoint/2010/main" val="1136353447"/>
      </p:ext>
    </p:extLst>
  </p:cSld>
  <p:clrMapOvr>
    <a:masterClrMapping/>
  </p:clrMapOvr>
  <mc:AlternateContent xmlns:mc="http://schemas.openxmlformats.org/markup-compatibility/2006" xmlns:p14="http://schemas.microsoft.com/office/powerpoint/2010/main">
    <mc:Choice Requires="p14">
      <p:transition spd="slow" p14:dur="2000" advTm="57409"/>
    </mc:Choice>
    <mc:Fallback xmlns="">
      <p:transition spd="slow" advTm="5740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7C7082-E296-4F9E-B097-188FBBA12DDA}"/>
              </a:ext>
            </a:extLst>
          </p:cNvPr>
          <p:cNvSpPr>
            <a:spLocks noGrp="1"/>
          </p:cNvSpPr>
          <p:nvPr>
            <p:ph type="title"/>
          </p:nvPr>
        </p:nvSpPr>
        <p:spPr/>
        <p:txBody>
          <a:bodyPr/>
          <a:lstStyle/>
          <a:p>
            <a:r>
              <a:rPr lang="en-US" altLang="en-US" dirty="0"/>
              <a:t>Double Hashing</a:t>
            </a:r>
            <a:endParaRPr lang="en-IN" dirty="0"/>
          </a:p>
        </p:txBody>
      </p:sp>
      <p:sp>
        <p:nvSpPr>
          <p:cNvPr id="10" name="Text Placeholder 9">
            <a:extLst>
              <a:ext uri="{FF2B5EF4-FFF2-40B4-BE49-F238E27FC236}">
                <a16:creationId xmlns:a16="http://schemas.microsoft.com/office/drawing/2014/main" id="{09E66E45-70EC-4274-A6DD-623FADED96D9}"/>
              </a:ext>
            </a:extLst>
          </p:cNvPr>
          <p:cNvSpPr>
            <a:spLocks noGrp="1"/>
          </p:cNvSpPr>
          <p:nvPr>
            <p:ph type="body" sz="quarter" idx="13"/>
          </p:nvPr>
        </p:nvSpPr>
        <p:spPr>
          <a:xfrm>
            <a:off x="1981201" y="1557338"/>
            <a:ext cx="8143875" cy="474662"/>
          </a:xfrm>
        </p:spPr>
        <p:txBody>
          <a:bodyPr/>
          <a:lstStyle/>
          <a:p>
            <a:pPr marL="432" indent="0">
              <a:buNone/>
            </a:pPr>
            <a:r>
              <a:rPr lang="en-US" altLang="en-US" sz="1800" dirty="0">
                <a:solidFill>
                  <a:schemeClr val="bg2"/>
                </a:solidFill>
                <a:hlinkClick r:id="rId4" tooltip="https://liveexample.pearsoncmg.com/dsanimation/DoubleHashingeBook.html"/>
              </a:rPr>
              <a:t>https://liveexample.pearsoncmg.com/dsanimation/DoubleHashingeBook.html</a:t>
            </a:r>
            <a:endParaRPr lang="en-US" altLang="en-US" sz="1800" dirty="0">
              <a:solidFill>
                <a:schemeClr val="bg2"/>
              </a:solidFill>
              <a:hlinkClick r:id="rId4">
                <a:extLst>
                  <a:ext uri="{A12FA001-AC4F-418D-AE19-62706E023703}">
                    <ahyp:hlinkClr xmlns:ahyp="http://schemas.microsoft.com/office/drawing/2018/hyperlinkcolor" val="tx"/>
                  </a:ext>
                </a:extLst>
              </a:hlinkClick>
            </a:endParaRPr>
          </a:p>
        </p:txBody>
      </p:sp>
      <p:sp>
        <p:nvSpPr>
          <p:cNvPr id="3" name="Content Placeholder 2">
            <a:extLst>
              <a:ext uri="{FF2B5EF4-FFF2-40B4-BE49-F238E27FC236}">
                <a16:creationId xmlns:a16="http://schemas.microsoft.com/office/drawing/2014/main" id="{D0E5F761-7D97-4C69-83DF-705327C90955}"/>
              </a:ext>
            </a:extLst>
          </p:cNvPr>
          <p:cNvSpPr>
            <a:spLocks noGrp="1"/>
          </p:cNvSpPr>
          <p:nvPr>
            <p:ph sz="quarter" idx="14"/>
          </p:nvPr>
        </p:nvSpPr>
        <p:spPr>
          <a:xfrm>
            <a:off x="1981200" y="2164071"/>
            <a:ext cx="8229600" cy="680729"/>
          </a:xfrm>
        </p:spPr>
        <p:txBody>
          <a:bodyPr vert="horz" lIns="91440" tIns="0" rIns="91440" bIns="45720" rtlCol="0">
            <a:normAutofit/>
          </a:bodyPr>
          <a:lstStyle/>
          <a:p>
            <a:pPr marL="432" indent="0">
              <a:buNone/>
            </a:pPr>
            <a:r>
              <a:rPr lang="en-IN" altLang="en-US" sz="2000" dirty="0"/>
              <a:t>Double hashing uses a secondary hash function on the keys to determine the increments to avoid the clustering problem.</a:t>
            </a:r>
          </a:p>
        </p:txBody>
      </p:sp>
      <p:graphicFrame>
        <p:nvGraphicFramePr>
          <p:cNvPr id="14" name="Object 13" descr="h dash of k = 7 minus k% 7,">
            <a:extLst>
              <a:ext uri="{FF2B5EF4-FFF2-40B4-BE49-F238E27FC236}">
                <a16:creationId xmlns:a16="http://schemas.microsoft.com/office/drawing/2014/main" id="{84587A72-5735-4E75-9AB9-E8FDC8EEA7E6}"/>
              </a:ext>
            </a:extLst>
          </p:cNvPr>
          <p:cNvGraphicFramePr>
            <a:graphicFrameLocks noChangeAspect="1"/>
          </p:cNvGraphicFramePr>
          <p:nvPr/>
        </p:nvGraphicFramePr>
        <p:xfrm>
          <a:off x="2098766" y="2891049"/>
          <a:ext cx="1930400" cy="381000"/>
        </p:xfrm>
        <a:graphic>
          <a:graphicData uri="http://schemas.openxmlformats.org/presentationml/2006/ole">
            <mc:AlternateContent xmlns:mc="http://schemas.openxmlformats.org/markup-compatibility/2006">
              <mc:Choice xmlns:v="urn:schemas-microsoft-com:vml" Requires="v">
                <p:oleObj spid="_x0000_s4104" name="Equation" r:id="rId5" imgW="1930320" imgH="380880" progId="Equation.DSMT4">
                  <p:embed/>
                </p:oleObj>
              </mc:Choice>
              <mc:Fallback>
                <p:oleObj name="Equation" r:id="rId5" imgW="1930320" imgH="380880" progId="Equation.DSMT4">
                  <p:embed/>
                  <p:pic>
                    <p:nvPicPr>
                      <p:cNvPr id="14" name="Object 13" descr="h dash of k = 7 minus k% 7,">
                        <a:extLst>
                          <a:ext uri="{FF2B5EF4-FFF2-40B4-BE49-F238E27FC236}">
                            <a16:creationId xmlns:a16="http://schemas.microsoft.com/office/drawing/2014/main" id="{84587A72-5735-4E75-9AB9-E8FDC8EEA7E6}"/>
                          </a:ext>
                        </a:extLst>
                      </p:cNvPr>
                      <p:cNvPicPr/>
                      <p:nvPr/>
                    </p:nvPicPr>
                    <p:blipFill>
                      <a:blip r:embed="rId6"/>
                      <a:stretch>
                        <a:fillRect/>
                      </a:stretch>
                    </p:blipFill>
                    <p:spPr>
                      <a:xfrm>
                        <a:off x="2098766" y="2891049"/>
                        <a:ext cx="1930400" cy="381000"/>
                      </a:xfrm>
                      <a:prstGeom prst="rect">
                        <a:avLst/>
                      </a:prstGeom>
                    </p:spPr>
                  </p:pic>
                </p:oleObj>
              </mc:Fallback>
            </mc:AlternateContent>
          </a:graphicData>
        </a:graphic>
      </p:graphicFrame>
      <p:pic>
        <p:nvPicPr>
          <p:cNvPr id="20" name="Content Placeholder 19" descr="Three vertical boxes, each with horizontal sections numbered 0 to 10. For long description in Notes pane, press F6.">
            <a:extLst>
              <a:ext uri="{FF2B5EF4-FFF2-40B4-BE49-F238E27FC236}">
                <a16:creationId xmlns:a16="http://schemas.microsoft.com/office/drawing/2014/main" id="{A97A3984-2F7F-4BBB-ACDF-DB2DC262F77F}"/>
              </a:ext>
            </a:extLst>
          </p:cNvPr>
          <p:cNvPicPr>
            <a:picLocks noGrp="1" noChangeAspect="1"/>
          </p:cNvPicPr>
          <p:nvPr>
            <p:ph sz="quarter" idx="15"/>
          </p:nvPr>
        </p:nvPicPr>
        <p:blipFill>
          <a:blip r:embed="rId7"/>
          <a:stretch>
            <a:fillRect/>
          </a:stretch>
        </p:blipFill>
        <p:spPr>
          <a:xfrm>
            <a:off x="2451886" y="3497361"/>
            <a:ext cx="6784478" cy="2819520"/>
          </a:xfrm>
          <a:prstGeom prst="rect">
            <a:avLst/>
          </a:prstGeom>
        </p:spPr>
      </p:pic>
    </p:spTree>
    <p:extLst>
      <p:ext uri="{BB962C8B-B14F-4D97-AF65-F5344CB8AC3E}">
        <p14:creationId xmlns:p14="http://schemas.microsoft.com/office/powerpoint/2010/main" val="36293560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 name="Title 1"/>
          <p:cNvSpPr txBox="1">
            <a:spLocks noGrp="1"/>
          </p:cNvSpPr>
          <p:nvPr>
            <p:ph type="title"/>
          </p:nvPr>
        </p:nvSpPr>
        <p:spPr>
          <a:xfrm>
            <a:off x="1773766" y="0"/>
            <a:ext cx="8513234" cy="816042"/>
          </a:xfrm>
          <a:prstGeom prst="rect">
            <a:avLst/>
          </a:prstGeom>
        </p:spPr>
        <p:txBody>
          <a:bodyPr>
            <a:normAutofit/>
          </a:bodyPr>
          <a:lstStyle>
            <a:lvl1pPr defTabSz="777240">
              <a:defRPr sz="3740"/>
            </a:lvl1pPr>
          </a:lstStyle>
          <a:p>
            <a:r>
              <a:t>Potential Problem with Open Addressing</a:t>
            </a:r>
          </a:p>
        </p:txBody>
      </p:sp>
      <p:sp>
        <p:nvSpPr>
          <p:cNvPr id="140" name="Content Placeholder 4"/>
          <p:cNvSpPr txBox="1">
            <a:spLocks noGrp="1"/>
          </p:cNvSpPr>
          <p:nvPr>
            <p:ph type="body" idx="1"/>
          </p:nvPr>
        </p:nvSpPr>
        <p:spPr>
          <a:prstGeom prst="rect">
            <a:avLst/>
          </a:prstGeom>
        </p:spPr>
        <p:txBody>
          <a:bodyPr/>
          <a:lstStyle/>
          <a:p>
            <a:r>
              <a:t>Recall each location is either occupied, empty, or available</a:t>
            </a:r>
          </a:p>
          <a:p>
            <a:pPr lvl="1"/>
            <a:r>
              <a:t>Frequent additions and removals can result in no locations that are null</a:t>
            </a:r>
          </a:p>
          <a:p>
            <a:r>
              <a:t>Thus searching a probe sequence will not work</a:t>
            </a:r>
          </a:p>
          <a:p>
            <a:r>
              <a:t>Consider separate chaining as a solution</a:t>
            </a:r>
          </a:p>
        </p:txBody>
      </p:sp>
    </p:spTree>
    <p:extLst>
      <p:ext uri="{BB962C8B-B14F-4D97-AF65-F5344CB8AC3E}">
        <p14:creationId xmlns:p14="http://schemas.microsoft.com/office/powerpoint/2010/main" val="960128476"/>
      </p:ext>
    </p:extLst>
  </p:cSld>
  <p:clrMapOvr>
    <a:masterClrMapping/>
  </p:clrMapOvr>
  <p:transition spd="med" advTm="27576"/>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682BE062-41CF-4207-9D0C-BEAB2482A53F}"/>
              </a:ext>
            </a:extLst>
          </p:cNvPr>
          <p:cNvSpPr>
            <a:spLocks noGrp="1"/>
          </p:cNvSpPr>
          <p:nvPr>
            <p:ph type="ftr" sz="quarter" idx="10"/>
          </p:nvPr>
        </p:nvSpPr>
        <p:spPr/>
        <p:txBody>
          <a:bodyP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r>
              <a:rPr lang="en-US" altLang="en-US" sz="1000">
                <a:solidFill>
                  <a:srgbClr val="548446"/>
                </a:solidFill>
                <a:latin typeface="Arial" panose="020B0604020202020204" pitchFamily="34" charset="0"/>
              </a:rPr>
              <a:t>© 2011 Pearson Addison-Wesley. All rights reserved</a:t>
            </a:r>
          </a:p>
        </p:txBody>
      </p:sp>
      <p:sp>
        <p:nvSpPr>
          <p:cNvPr id="5" name="Slide Number Placeholder 4">
            <a:extLst>
              <a:ext uri="{FF2B5EF4-FFF2-40B4-BE49-F238E27FC236}">
                <a16:creationId xmlns:a16="http://schemas.microsoft.com/office/drawing/2014/main" id="{7F468BFB-F5D1-4E4A-A499-06A0AAB0FD87}"/>
              </a:ext>
            </a:extLst>
          </p:cNvPr>
          <p:cNvSpPr>
            <a:spLocks noGrp="1"/>
          </p:cNvSpPr>
          <p:nvPr>
            <p:ph type="sldNum" sz="quarter" idx="11"/>
          </p:nvPr>
        </p:nvSpPr>
        <p:spPr/>
        <p:txBody>
          <a:bodyP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r>
              <a:rPr lang="en-US" altLang="en-US" sz="1000">
                <a:solidFill>
                  <a:srgbClr val="548446"/>
                </a:solidFill>
                <a:latin typeface="Arial" panose="020B0604020202020204" pitchFamily="34" charset="0"/>
              </a:rPr>
              <a:t>13 B-</a:t>
            </a:r>
            <a:fld id="{6527F270-C821-4E54-BBED-A1487404FC79}" type="slidenum">
              <a:rPr lang="en-US" altLang="en-US" sz="1000">
                <a:solidFill>
                  <a:srgbClr val="548446"/>
                </a:solidFill>
                <a:latin typeface="Arial" panose="020B0604020202020204" pitchFamily="34" charset="0"/>
              </a:rPr>
              <a:pPr/>
              <a:t>32</a:t>
            </a:fld>
            <a:endParaRPr lang="en-US" altLang="en-US" sz="1000">
              <a:solidFill>
                <a:srgbClr val="548446"/>
              </a:solidFill>
              <a:latin typeface="Arial" panose="020B0604020202020204" pitchFamily="34" charset="0"/>
            </a:endParaRPr>
          </a:p>
        </p:txBody>
      </p:sp>
      <p:sp>
        <p:nvSpPr>
          <p:cNvPr id="24580" name="Rectangle 2">
            <a:extLst>
              <a:ext uri="{FF2B5EF4-FFF2-40B4-BE49-F238E27FC236}">
                <a16:creationId xmlns:a16="http://schemas.microsoft.com/office/drawing/2014/main" id="{FFFC4365-0AE0-44FA-ADA2-41799BE4151E}"/>
              </a:ext>
            </a:extLst>
          </p:cNvPr>
          <p:cNvSpPr>
            <a:spLocks noGrp="1" noChangeArrowheads="1"/>
          </p:cNvSpPr>
          <p:nvPr>
            <p:ph type="title"/>
          </p:nvPr>
        </p:nvSpPr>
        <p:spPr/>
        <p:txBody>
          <a:bodyPr/>
          <a:lstStyle/>
          <a:p>
            <a:pPr eaLnBrk="1" hangingPunct="1"/>
            <a:r>
              <a:rPr lang="en-US" altLang="en-US"/>
              <a:t>Resolving Collisions</a:t>
            </a:r>
          </a:p>
        </p:txBody>
      </p:sp>
      <p:sp>
        <p:nvSpPr>
          <p:cNvPr id="24581" name="Rectangle 3">
            <a:extLst>
              <a:ext uri="{FF2B5EF4-FFF2-40B4-BE49-F238E27FC236}">
                <a16:creationId xmlns:a16="http://schemas.microsoft.com/office/drawing/2014/main" id="{67D5B277-18D8-41B1-8C4F-3D4741D6C4C3}"/>
              </a:ext>
            </a:extLst>
          </p:cNvPr>
          <p:cNvSpPr>
            <a:spLocks noGrp="1" noChangeArrowheads="1"/>
          </p:cNvSpPr>
          <p:nvPr>
            <p:ph type="body" idx="1"/>
          </p:nvPr>
        </p:nvSpPr>
        <p:spPr/>
        <p:txBody>
          <a:bodyPr/>
          <a:lstStyle/>
          <a:p>
            <a:pPr eaLnBrk="1" hangingPunct="1">
              <a:lnSpc>
                <a:spcPct val="90000"/>
              </a:lnSpc>
            </a:pPr>
            <a:r>
              <a:rPr lang="en-US" altLang="en-US"/>
              <a:t>Approach 2: Restructuring the hash table</a:t>
            </a:r>
          </a:p>
          <a:p>
            <a:pPr lvl="1" eaLnBrk="1" hangingPunct="1">
              <a:lnSpc>
                <a:spcPct val="90000"/>
              </a:lnSpc>
            </a:pPr>
            <a:r>
              <a:rPr lang="en-US" altLang="en-US"/>
              <a:t>Changes the structure of the hash table so that it can accommodate more than one item in the same location</a:t>
            </a:r>
          </a:p>
          <a:p>
            <a:pPr lvl="1" eaLnBrk="1" hangingPunct="1">
              <a:lnSpc>
                <a:spcPct val="90000"/>
              </a:lnSpc>
            </a:pPr>
            <a:r>
              <a:rPr lang="en-US" altLang="en-US"/>
              <a:t>Buckets</a:t>
            </a:r>
          </a:p>
          <a:p>
            <a:pPr lvl="2" eaLnBrk="1" hangingPunct="1">
              <a:lnSpc>
                <a:spcPct val="90000"/>
              </a:lnSpc>
            </a:pPr>
            <a:r>
              <a:rPr lang="en-US" altLang="en-US"/>
              <a:t>Each location in the hash table is itself an array called a bucket</a:t>
            </a:r>
          </a:p>
          <a:p>
            <a:pPr lvl="1" eaLnBrk="1" hangingPunct="1">
              <a:lnSpc>
                <a:spcPct val="90000"/>
              </a:lnSpc>
            </a:pPr>
            <a:r>
              <a:rPr lang="en-US" altLang="en-US"/>
              <a:t>Separate chaining</a:t>
            </a:r>
          </a:p>
          <a:p>
            <a:pPr lvl="2" eaLnBrk="1" hangingPunct="1">
              <a:lnSpc>
                <a:spcPct val="90000"/>
              </a:lnSpc>
            </a:pPr>
            <a:r>
              <a:rPr lang="en-US" altLang="en-US"/>
              <a:t>Each hash table location is a linked list</a:t>
            </a:r>
          </a:p>
        </p:txBody>
      </p:sp>
    </p:spTree>
    <p:extLst>
      <p:ext uri="{BB962C8B-B14F-4D97-AF65-F5344CB8AC3E}">
        <p14:creationId xmlns:p14="http://schemas.microsoft.com/office/powerpoint/2010/main" val="2436129484"/>
      </p:ext>
    </p:extLst>
  </p:cSld>
  <p:clrMapOvr>
    <a:masterClrMapping/>
  </p:clrMapOvr>
  <mc:AlternateContent xmlns:mc="http://schemas.openxmlformats.org/markup-compatibility/2006" xmlns:p14="http://schemas.microsoft.com/office/powerpoint/2010/main">
    <mc:Choice Requires="p14">
      <p:transition spd="slow" p14:dur="2000" advTm="27837"/>
    </mc:Choice>
    <mc:Fallback xmlns="">
      <p:transition spd="slow" advTm="27837"/>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 name="Title 1"/>
          <p:cNvSpPr txBox="1">
            <a:spLocks noGrp="1"/>
          </p:cNvSpPr>
          <p:nvPr>
            <p:ph type="title"/>
          </p:nvPr>
        </p:nvSpPr>
        <p:spPr>
          <a:prstGeom prst="rect">
            <a:avLst/>
          </a:prstGeom>
        </p:spPr>
        <p:txBody>
          <a:bodyPr>
            <a:normAutofit/>
          </a:bodyPr>
          <a:lstStyle/>
          <a:p>
            <a:r>
              <a:t>Separate Chaining</a:t>
            </a:r>
          </a:p>
        </p:txBody>
      </p:sp>
      <p:sp>
        <p:nvSpPr>
          <p:cNvPr id="143" name="Content Placeholder 2"/>
          <p:cNvSpPr txBox="1">
            <a:spLocks noGrp="1"/>
          </p:cNvSpPr>
          <p:nvPr>
            <p:ph type="body" idx="1"/>
          </p:nvPr>
        </p:nvSpPr>
        <p:spPr>
          <a:prstGeom prst="rect">
            <a:avLst/>
          </a:prstGeom>
        </p:spPr>
        <p:txBody>
          <a:bodyPr/>
          <a:lstStyle/>
          <a:p>
            <a:r>
              <a:t>Alter the structure of the hash table</a:t>
            </a:r>
          </a:p>
          <a:p>
            <a:pPr lvl="1"/>
            <a:r>
              <a:t>Each location can represent more than one value.</a:t>
            </a:r>
          </a:p>
          <a:p>
            <a:pPr lvl="1"/>
            <a:r>
              <a:t>Such a location is called a bucket</a:t>
            </a:r>
          </a:p>
          <a:p>
            <a:r>
              <a:t>Decide how to represent a bucket</a:t>
            </a:r>
          </a:p>
          <a:p>
            <a:pPr lvl="1">
              <a:defRPr b="1">
                <a:latin typeface="Courier New"/>
                <a:ea typeface="Courier New"/>
                <a:cs typeface="Courier New"/>
                <a:sym typeface="Courier New"/>
              </a:defRPr>
            </a:pPr>
            <a:r>
              <a:t>list, sorted list</a:t>
            </a:r>
          </a:p>
          <a:p>
            <a:pPr lvl="1">
              <a:defRPr b="1">
                <a:latin typeface="Courier New"/>
                <a:ea typeface="Courier New"/>
                <a:cs typeface="Courier New"/>
                <a:sym typeface="Courier New"/>
              </a:defRPr>
            </a:pPr>
            <a:r>
              <a:t>array</a:t>
            </a:r>
          </a:p>
          <a:p>
            <a:pPr lvl="1">
              <a:defRPr b="1">
                <a:latin typeface="Courier New"/>
                <a:ea typeface="Courier New"/>
                <a:cs typeface="Courier New"/>
                <a:sym typeface="Courier New"/>
              </a:defRPr>
            </a:pPr>
            <a:r>
              <a:t>linked nodes</a:t>
            </a:r>
          </a:p>
          <a:p>
            <a:pPr lvl="1">
              <a:defRPr b="1">
                <a:latin typeface="Courier New"/>
                <a:ea typeface="Courier New"/>
                <a:cs typeface="Courier New"/>
                <a:sym typeface="Courier New"/>
              </a:defRPr>
            </a:pPr>
            <a:r>
              <a:t>vector</a:t>
            </a:r>
          </a:p>
        </p:txBody>
      </p:sp>
      <p:pic>
        <p:nvPicPr>
          <p:cNvPr id="144" name="A diagram illustrates a hash table with a location points to a node in the linked list. The node has 3 parts. The first part is referenced by a key, the second part is reference by a value and the third part points to the next node in the list. &#10;&#10;Picture 2" descr="A diagram illustrates a hash table with a location points to a node in the linked list. The node has 3 parts. The first part is referenced by a key, the second part is reference by a value and the third part points to the next node in the list. Picture 2"/>
          <p:cNvPicPr>
            <a:picLocks noChangeAspect="1"/>
          </p:cNvPicPr>
          <p:nvPr/>
        </p:nvPicPr>
        <p:blipFill>
          <a:blip r:embed="rId3"/>
          <a:stretch>
            <a:fillRect/>
          </a:stretch>
        </p:blipFill>
        <p:spPr>
          <a:xfrm>
            <a:off x="6456692" y="3143759"/>
            <a:ext cx="3950958" cy="2184316"/>
          </a:xfrm>
          <a:prstGeom prst="rect">
            <a:avLst/>
          </a:prstGeom>
          <a:ln w="12700">
            <a:miter lim="400000"/>
          </a:ln>
        </p:spPr>
      </p:pic>
      <p:sp>
        <p:nvSpPr>
          <p:cNvPr id="145" name="FIGURE 22-9 A hash table for use with separate chaining; each bucket is a chain of linked nodes"/>
          <p:cNvSpPr txBox="1"/>
          <p:nvPr/>
        </p:nvSpPr>
        <p:spPr>
          <a:xfrm>
            <a:off x="6314174" y="5252426"/>
            <a:ext cx="4235997" cy="1126485"/>
          </a:xfrm>
          <a:prstGeom prst="rect">
            <a:avLst/>
          </a:prstGeom>
          <a:ln w="12700">
            <a:miter lim="400000"/>
          </a:ln>
          <a:extLst>
            <a:ext uri="{C572A759-6A51-4108-AA02-DFA0A04FC94B}">
              <ma14:wrappingTextBoxFlag xmlns="" xmlns:ma14="http://schemas.microsoft.com/office/mac/drawingml/2011/main" val="1"/>
            </a:ext>
          </a:extLst>
        </p:spPr>
        <p:txBody>
          <a:bodyPr lIns="91424" tIns="91424" rIns="91424" bIns="91424" anchor="b">
            <a:normAutofit lnSpcReduction="10000"/>
          </a:bodyPr>
          <a:lstStyle>
            <a:lvl1pPr defTabSz="448055">
              <a:defRPr sz="2156" b="1">
                <a:solidFill>
                  <a:srgbClr val="007FA3"/>
                </a:solidFill>
                <a:latin typeface="Times New Roman"/>
                <a:ea typeface="Times New Roman"/>
                <a:cs typeface="Times New Roman"/>
                <a:sym typeface="Times New Roman"/>
              </a:defRPr>
            </a:lvl1pPr>
          </a:lstStyle>
          <a:p>
            <a:r>
              <a:t>A hash table for use with separate chaining; each bucket is a chain of linked nodes</a:t>
            </a:r>
          </a:p>
        </p:txBody>
      </p:sp>
    </p:spTree>
    <p:extLst>
      <p:ext uri="{BB962C8B-B14F-4D97-AF65-F5344CB8AC3E}">
        <p14:creationId xmlns:p14="http://schemas.microsoft.com/office/powerpoint/2010/main" val="1478024999"/>
      </p:ext>
    </p:extLst>
  </p:cSld>
  <p:clrMapOvr>
    <a:masterClrMapping/>
  </p:clrMapOvr>
  <p:transition spd="med" advTm="27911"/>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F399EF-9811-4B97-B754-C9A37A5EE598}"/>
              </a:ext>
            </a:extLst>
          </p:cNvPr>
          <p:cNvSpPr>
            <a:spLocks noGrp="1"/>
          </p:cNvSpPr>
          <p:nvPr>
            <p:ph type="title"/>
          </p:nvPr>
        </p:nvSpPr>
        <p:spPr/>
        <p:txBody>
          <a:bodyPr/>
          <a:lstStyle/>
          <a:p>
            <a:r>
              <a:rPr lang="en-US" altLang="en-US" dirty="0"/>
              <a:t>Separate Chaining Animation</a:t>
            </a:r>
            <a:endParaRPr lang="en-IN" dirty="0"/>
          </a:p>
        </p:txBody>
      </p:sp>
      <p:sp>
        <p:nvSpPr>
          <p:cNvPr id="10" name="Text Placeholder 9">
            <a:extLst>
              <a:ext uri="{FF2B5EF4-FFF2-40B4-BE49-F238E27FC236}">
                <a16:creationId xmlns:a16="http://schemas.microsoft.com/office/drawing/2014/main" id="{E2071CED-6B44-4121-9A95-0630E1554745}"/>
              </a:ext>
            </a:extLst>
          </p:cNvPr>
          <p:cNvSpPr>
            <a:spLocks noGrp="1"/>
          </p:cNvSpPr>
          <p:nvPr>
            <p:ph type="body" sz="quarter" idx="20"/>
          </p:nvPr>
        </p:nvSpPr>
        <p:spPr>
          <a:xfrm>
            <a:off x="1981200" y="1524772"/>
            <a:ext cx="8303342" cy="451513"/>
          </a:xfrm>
        </p:spPr>
        <p:txBody>
          <a:bodyPr/>
          <a:lstStyle/>
          <a:p>
            <a:pPr marL="432" indent="0">
              <a:buNone/>
            </a:pPr>
            <a:r>
              <a:rPr lang="en-IN" sz="1800" dirty="0">
                <a:hlinkClick r:id="rId3"/>
              </a:rPr>
              <a:t>https://liveexample.pearsoncmg.com/dsanimation/SeparateChainingeBook.html</a:t>
            </a:r>
            <a:endParaRPr lang="en-IN" sz="1800" dirty="0"/>
          </a:p>
        </p:txBody>
      </p:sp>
      <p:pic>
        <p:nvPicPr>
          <p:cNvPr id="5" name="Content Placeholder 4" descr="Hashing Using Separate Chaining Animation by Y. For long description in Notes pane, press F6.">
            <a:extLst>
              <a:ext uri="{FF2B5EF4-FFF2-40B4-BE49-F238E27FC236}">
                <a16:creationId xmlns:a16="http://schemas.microsoft.com/office/drawing/2014/main" id="{AEACC94E-B580-4088-9277-E7A55DE4F700}"/>
              </a:ext>
            </a:extLst>
          </p:cNvPr>
          <p:cNvPicPr>
            <a:picLocks noGrp="1" noChangeAspect="1"/>
          </p:cNvPicPr>
          <p:nvPr>
            <p:ph sz="quarter" idx="13"/>
          </p:nvPr>
        </p:nvPicPr>
        <p:blipFill>
          <a:blip r:embed="rId4"/>
          <a:stretch>
            <a:fillRect/>
          </a:stretch>
        </p:blipFill>
        <p:spPr>
          <a:xfrm>
            <a:off x="3613480" y="2308769"/>
            <a:ext cx="4965043" cy="3931837"/>
          </a:xfrm>
          <a:prstGeom prst="rect">
            <a:avLst/>
          </a:prstGeom>
        </p:spPr>
      </p:pic>
    </p:spTree>
    <p:extLst>
      <p:ext uri="{BB962C8B-B14F-4D97-AF65-F5344CB8AC3E}">
        <p14:creationId xmlns:p14="http://schemas.microsoft.com/office/powerpoint/2010/main" val="13025162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54187461-0FEB-4E84-8104-58B696E9EB9A}"/>
              </a:ext>
            </a:extLst>
          </p:cNvPr>
          <p:cNvSpPr>
            <a:spLocks noGrp="1"/>
          </p:cNvSpPr>
          <p:nvPr>
            <p:ph type="ftr" sz="quarter" idx="10"/>
          </p:nvPr>
        </p:nvSpPr>
        <p:spPr/>
        <p:txBody>
          <a:bodyP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r>
              <a:rPr lang="en-US" altLang="en-US" sz="1000">
                <a:solidFill>
                  <a:srgbClr val="548446"/>
                </a:solidFill>
                <a:latin typeface="Arial" panose="020B0604020202020204" pitchFamily="34" charset="0"/>
              </a:rPr>
              <a:t>© 2011 Pearson Addison-Wesley. All rights reserved</a:t>
            </a:r>
          </a:p>
        </p:txBody>
      </p:sp>
      <p:sp>
        <p:nvSpPr>
          <p:cNvPr id="5" name="Slide Number Placeholder 4">
            <a:extLst>
              <a:ext uri="{FF2B5EF4-FFF2-40B4-BE49-F238E27FC236}">
                <a16:creationId xmlns:a16="http://schemas.microsoft.com/office/drawing/2014/main" id="{05FA369F-8887-4899-9637-9BDB96995075}"/>
              </a:ext>
            </a:extLst>
          </p:cNvPr>
          <p:cNvSpPr>
            <a:spLocks noGrp="1"/>
          </p:cNvSpPr>
          <p:nvPr>
            <p:ph type="sldNum" sz="quarter" idx="11"/>
          </p:nvPr>
        </p:nvSpPr>
        <p:spPr/>
        <p:txBody>
          <a:bodyP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r>
              <a:rPr lang="en-US" altLang="en-US" sz="1000">
                <a:solidFill>
                  <a:srgbClr val="548446"/>
                </a:solidFill>
                <a:latin typeface="Arial" panose="020B0604020202020204" pitchFamily="34" charset="0"/>
              </a:rPr>
              <a:t>13 B-</a:t>
            </a:r>
            <a:fld id="{2C5E24AE-B8F3-4926-A451-82310B8EB869}" type="slidenum">
              <a:rPr lang="en-US" altLang="en-US" sz="1000">
                <a:solidFill>
                  <a:srgbClr val="548446"/>
                </a:solidFill>
                <a:latin typeface="Arial" panose="020B0604020202020204" pitchFamily="34" charset="0"/>
              </a:rPr>
              <a:pPr/>
              <a:t>35</a:t>
            </a:fld>
            <a:endParaRPr lang="en-US" altLang="en-US" sz="1000">
              <a:solidFill>
                <a:srgbClr val="548446"/>
              </a:solidFill>
              <a:latin typeface="Arial" panose="020B0604020202020204" pitchFamily="34" charset="0"/>
            </a:endParaRPr>
          </a:p>
        </p:txBody>
      </p:sp>
      <p:sp>
        <p:nvSpPr>
          <p:cNvPr id="25604" name="Rectangle 1026">
            <a:extLst>
              <a:ext uri="{FF2B5EF4-FFF2-40B4-BE49-F238E27FC236}">
                <a16:creationId xmlns:a16="http://schemas.microsoft.com/office/drawing/2014/main" id="{29F9C223-BD11-4783-8B13-35EC1016CAE4}"/>
              </a:ext>
            </a:extLst>
          </p:cNvPr>
          <p:cNvSpPr>
            <a:spLocks noGrp="1" noChangeArrowheads="1"/>
          </p:cNvSpPr>
          <p:nvPr>
            <p:ph type="title"/>
          </p:nvPr>
        </p:nvSpPr>
        <p:spPr/>
        <p:txBody>
          <a:bodyPr/>
          <a:lstStyle/>
          <a:p>
            <a:pPr eaLnBrk="1" hangingPunct="1"/>
            <a:r>
              <a:rPr lang="en-US" altLang="en-US"/>
              <a:t>The Efficiency of Hashing</a:t>
            </a:r>
          </a:p>
        </p:txBody>
      </p:sp>
      <p:sp>
        <p:nvSpPr>
          <p:cNvPr id="25605" name="Rectangle 1027">
            <a:extLst>
              <a:ext uri="{FF2B5EF4-FFF2-40B4-BE49-F238E27FC236}">
                <a16:creationId xmlns:a16="http://schemas.microsoft.com/office/drawing/2014/main" id="{BA123E5D-8E3F-47DF-8A1F-F0827FC20967}"/>
              </a:ext>
            </a:extLst>
          </p:cNvPr>
          <p:cNvSpPr>
            <a:spLocks noGrp="1" noChangeArrowheads="1"/>
          </p:cNvSpPr>
          <p:nvPr>
            <p:ph type="body" idx="1"/>
          </p:nvPr>
        </p:nvSpPr>
        <p:spPr/>
        <p:txBody>
          <a:bodyPr/>
          <a:lstStyle/>
          <a:p>
            <a:pPr eaLnBrk="1" hangingPunct="1">
              <a:lnSpc>
                <a:spcPct val="90000"/>
              </a:lnSpc>
            </a:pPr>
            <a:r>
              <a:rPr lang="en-US" altLang="en-US"/>
              <a:t>An analysis of the average-case efficiency of hashing involves the load factor </a:t>
            </a:r>
          </a:p>
          <a:p>
            <a:pPr lvl="1" eaLnBrk="1" hangingPunct="1">
              <a:lnSpc>
                <a:spcPct val="90000"/>
              </a:lnSpc>
            </a:pPr>
            <a:r>
              <a:rPr lang="en-US" altLang="en-US"/>
              <a:t>Load factor </a:t>
            </a:r>
            <a:r>
              <a:rPr lang="en-US" altLang="en-US">
                <a:sym typeface="Symbol" panose="05050102010706020507" pitchFamily="18" charset="2"/>
              </a:rPr>
              <a:t></a:t>
            </a:r>
            <a:endParaRPr lang="en-US" altLang="en-US"/>
          </a:p>
          <a:p>
            <a:pPr lvl="2" eaLnBrk="1" hangingPunct="1">
              <a:lnSpc>
                <a:spcPct val="90000"/>
              </a:lnSpc>
            </a:pPr>
            <a:r>
              <a:rPr lang="en-US" altLang="en-US"/>
              <a:t>Ratio of the current number of items in the table to the maximum size of the array </a:t>
            </a:r>
            <a:r>
              <a:rPr lang="en-US" altLang="en-US">
                <a:latin typeface="Courier New" panose="02070309020205020404" pitchFamily="49" charset="0"/>
              </a:rPr>
              <a:t>table	</a:t>
            </a:r>
          </a:p>
          <a:p>
            <a:pPr lvl="2" eaLnBrk="1" hangingPunct="1">
              <a:lnSpc>
                <a:spcPct val="90000"/>
              </a:lnSpc>
            </a:pPr>
            <a:r>
              <a:rPr lang="en-US" altLang="en-US"/>
              <a:t>Measures how full a hash table is</a:t>
            </a:r>
          </a:p>
          <a:p>
            <a:pPr lvl="2" eaLnBrk="1" hangingPunct="1">
              <a:lnSpc>
                <a:spcPct val="90000"/>
              </a:lnSpc>
            </a:pPr>
            <a:r>
              <a:rPr lang="en-US" altLang="en-US"/>
              <a:t>Should not exceed 2/3</a:t>
            </a:r>
          </a:p>
          <a:p>
            <a:pPr lvl="1" eaLnBrk="1" hangingPunct="1">
              <a:lnSpc>
                <a:spcPct val="90000"/>
              </a:lnSpc>
            </a:pPr>
            <a:r>
              <a:rPr lang="en-US" altLang="en-US"/>
              <a:t>Hashing efficiency for a particular search also depends on whether the search is successful</a:t>
            </a:r>
          </a:p>
          <a:p>
            <a:pPr lvl="2" eaLnBrk="1" hangingPunct="1">
              <a:lnSpc>
                <a:spcPct val="90000"/>
              </a:lnSpc>
            </a:pPr>
            <a:r>
              <a:rPr lang="en-US" altLang="en-US"/>
              <a:t>Unsuccessful searches generally require more time than successful searches</a:t>
            </a:r>
          </a:p>
        </p:txBody>
      </p:sp>
    </p:spTree>
    <p:extLst>
      <p:ext uri="{BB962C8B-B14F-4D97-AF65-F5344CB8AC3E}">
        <p14:creationId xmlns:p14="http://schemas.microsoft.com/office/powerpoint/2010/main" val="1667079325"/>
      </p:ext>
    </p:extLst>
  </p:cSld>
  <p:clrMapOvr>
    <a:masterClrMapping/>
  </p:clrMapOvr>
  <mc:AlternateContent xmlns:mc="http://schemas.openxmlformats.org/markup-compatibility/2006" xmlns:p14="http://schemas.microsoft.com/office/powerpoint/2010/main">
    <mc:Choice Requires="p14">
      <p:transition spd="slow" p14:dur="2000" advTm="81073"/>
    </mc:Choice>
    <mc:Fallback xmlns="">
      <p:transition spd="slow" advTm="81073"/>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F2EE2C2F-1C4D-4B5F-8760-224D596E584A}"/>
              </a:ext>
            </a:extLst>
          </p:cNvPr>
          <p:cNvSpPr>
            <a:spLocks noGrp="1"/>
          </p:cNvSpPr>
          <p:nvPr>
            <p:ph type="ftr" sz="quarter" idx="10"/>
          </p:nvPr>
        </p:nvSpPr>
        <p:spPr/>
        <p:txBody>
          <a:bodyP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r>
              <a:rPr lang="en-US" altLang="en-US" sz="1000">
                <a:solidFill>
                  <a:srgbClr val="548446"/>
                </a:solidFill>
                <a:latin typeface="Arial" panose="020B0604020202020204" pitchFamily="34" charset="0"/>
              </a:rPr>
              <a:t>© 2011 Pearson Addison-Wesley. All rights reserved</a:t>
            </a:r>
          </a:p>
        </p:txBody>
      </p:sp>
      <p:sp>
        <p:nvSpPr>
          <p:cNvPr id="5" name="Slide Number Placeholder 4">
            <a:extLst>
              <a:ext uri="{FF2B5EF4-FFF2-40B4-BE49-F238E27FC236}">
                <a16:creationId xmlns:a16="http://schemas.microsoft.com/office/drawing/2014/main" id="{26B42E62-C474-43D8-9151-93C6116069DD}"/>
              </a:ext>
            </a:extLst>
          </p:cNvPr>
          <p:cNvSpPr>
            <a:spLocks noGrp="1"/>
          </p:cNvSpPr>
          <p:nvPr>
            <p:ph type="sldNum" sz="quarter" idx="11"/>
          </p:nvPr>
        </p:nvSpPr>
        <p:spPr/>
        <p:txBody>
          <a:bodyP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r>
              <a:rPr lang="en-US" altLang="en-US" sz="1000">
                <a:solidFill>
                  <a:srgbClr val="548446"/>
                </a:solidFill>
                <a:latin typeface="Arial" panose="020B0604020202020204" pitchFamily="34" charset="0"/>
              </a:rPr>
              <a:t>13 B-</a:t>
            </a:r>
            <a:fld id="{5526FBBB-5BF7-4DA0-A865-CE87CA9F3734}" type="slidenum">
              <a:rPr lang="en-US" altLang="en-US" sz="1000">
                <a:solidFill>
                  <a:srgbClr val="548446"/>
                </a:solidFill>
                <a:latin typeface="Arial" panose="020B0604020202020204" pitchFamily="34" charset="0"/>
              </a:rPr>
              <a:pPr/>
              <a:t>36</a:t>
            </a:fld>
            <a:endParaRPr lang="en-US" altLang="en-US" sz="1000">
              <a:solidFill>
                <a:srgbClr val="548446"/>
              </a:solidFill>
              <a:latin typeface="Arial" panose="020B0604020202020204" pitchFamily="34" charset="0"/>
            </a:endParaRPr>
          </a:p>
        </p:txBody>
      </p:sp>
      <p:sp>
        <p:nvSpPr>
          <p:cNvPr id="26628" name="Rectangle 2">
            <a:extLst>
              <a:ext uri="{FF2B5EF4-FFF2-40B4-BE49-F238E27FC236}">
                <a16:creationId xmlns:a16="http://schemas.microsoft.com/office/drawing/2014/main" id="{E8899817-6177-42B9-856E-FB7E7240ADAD}"/>
              </a:ext>
            </a:extLst>
          </p:cNvPr>
          <p:cNvSpPr>
            <a:spLocks noGrp="1" noChangeArrowheads="1"/>
          </p:cNvSpPr>
          <p:nvPr>
            <p:ph type="title"/>
          </p:nvPr>
        </p:nvSpPr>
        <p:spPr/>
        <p:txBody>
          <a:bodyPr/>
          <a:lstStyle/>
          <a:p>
            <a:pPr eaLnBrk="1" hangingPunct="1"/>
            <a:r>
              <a:rPr lang="en-US" altLang="en-US" dirty="0"/>
              <a:t>The Efficiency of Hashing</a:t>
            </a:r>
          </a:p>
        </p:txBody>
      </p:sp>
      <mc:AlternateContent xmlns:mc="http://schemas.openxmlformats.org/markup-compatibility/2006" xmlns:a14="http://schemas.microsoft.com/office/drawing/2010/main">
        <mc:Choice Requires="a14">
          <p:sp>
            <p:nvSpPr>
              <p:cNvPr id="26629" name="Rectangle 3">
                <a:extLst>
                  <a:ext uri="{FF2B5EF4-FFF2-40B4-BE49-F238E27FC236}">
                    <a16:creationId xmlns:a16="http://schemas.microsoft.com/office/drawing/2014/main" id="{FD8D2959-90A6-4CA7-993C-BADBA9DC2F7F}"/>
                  </a:ext>
                </a:extLst>
              </p:cNvPr>
              <p:cNvSpPr>
                <a:spLocks noGrp="1" noChangeArrowheads="1"/>
              </p:cNvSpPr>
              <p:nvPr>
                <p:ph type="body" idx="1"/>
              </p:nvPr>
            </p:nvSpPr>
            <p:spPr>
              <a:xfrm>
                <a:off x="2438400" y="1600200"/>
                <a:ext cx="7772400" cy="4038600"/>
              </a:xfrm>
            </p:spPr>
            <p:txBody>
              <a:bodyPr>
                <a:normAutofit fontScale="70000" lnSpcReduction="20000"/>
              </a:bodyPr>
              <a:lstStyle/>
              <a:p>
                <a:pPr eaLnBrk="1" hangingPunct="1">
                  <a:lnSpc>
                    <a:spcPct val="90000"/>
                  </a:lnSpc>
                </a:pPr>
                <a:r>
                  <a:rPr lang="en-US" altLang="en-US" dirty="0"/>
                  <a:t>Linear probing</a:t>
                </a:r>
              </a:p>
              <a:p>
                <a:pPr lvl="1"/>
                <a:r>
                  <a:rPr lang="en-US" altLang="en-US" dirty="0"/>
                  <a:t>Successful search: ½[1 + </a:t>
                </a:r>
                <a14:m>
                  <m:oMath xmlns:m="http://schemas.openxmlformats.org/officeDocument/2006/math">
                    <m:f>
                      <m:fPr>
                        <m:ctrlPr>
                          <a:rPr lang="en-US" altLang="en-US" i="1" smtClean="0">
                            <a:latin typeface="Cambria Math" panose="02040503050406030204" pitchFamily="18" charset="0"/>
                          </a:rPr>
                        </m:ctrlPr>
                      </m:fPr>
                      <m:num>
                        <m:r>
                          <a:rPr lang="en-US" altLang="en-US" b="0" i="1" smtClean="0">
                            <a:latin typeface="Cambria Math" panose="02040503050406030204" pitchFamily="18" charset="0"/>
                          </a:rPr>
                          <m:t>1</m:t>
                        </m:r>
                      </m:num>
                      <m:den>
                        <m:r>
                          <m:rPr>
                            <m:nor/>
                          </m:rPr>
                          <a:rPr lang="en-US" altLang="en-US" dirty="0"/>
                          <m:t>1−</m:t>
                        </m:r>
                        <m:r>
                          <m:rPr>
                            <m:nor/>
                          </m:rPr>
                          <a:rPr lang="en-US" altLang="en-US" dirty="0">
                            <a:sym typeface="Symbol" panose="05050102010706020507" pitchFamily="18" charset="2"/>
                          </a:rPr>
                          <m:t></m:t>
                        </m:r>
                      </m:den>
                    </m:f>
                  </m:oMath>
                </a14:m>
                <a:r>
                  <a:rPr lang="en-US" altLang="en-US" dirty="0">
                    <a:sym typeface="Symbol" panose="05050102010706020507" pitchFamily="18" charset="2"/>
                  </a:rPr>
                  <a:t>]</a:t>
                </a:r>
              </a:p>
              <a:p>
                <a:pPr lvl="1"/>
                <a:endParaRPr lang="en-US" altLang="en-US" dirty="0">
                  <a:sym typeface="Symbol" panose="05050102010706020507" pitchFamily="18" charset="2"/>
                </a:endParaRPr>
              </a:p>
              <a:p>
                <a:pPr lvl="1"/>
                <a:r>
                  <a:rPr lang="en-US" altLang="en-US" dirty="0">
                    <a:sym typeface="Symbol" panose="05050102010706020507" pitchFamily="18" charset="2"/>
                  </a:rPr>
                  <a:t>Unsuccessful search: ½[1 + </a:t>
                </a:r>
                <a14:m>
                  <m:oMath xmlns:m="http://schemas.openxmlformats.org/officeDocument/2006/math">
                    <m:f>
                      <m:fPr>
                        <m:ctrlPr>
                          <a:rPr lang="en-US" altLang="en-US" i="1" smtClean="0">
                            <a:latin typeface="Cambria Math" panose="02040503050406030204" pitchFamily="18" charset="0"/>
                            <a:sym typeface="Symbol" panose="05050102010706020507" pitchFamily="18" charset="2"/>
                          </a:rPr>
                        </m:ctrlPr>
                      </m:fPr>
                      <m:num>
                        <m:r>
                          <a:rPr lang="en-US" altLang="en-US" b="0" i="1" smtClean="0">
                            <a:latin typeface="Cambria Math" panose="02040503050406030204" pitchFamily="18" charset="0"/>
                            <a:sym typeface="Symbol" panose="05050102010706020507" pitchFamily="18" charset="2"/>
                          </a:rPr>
                          <m:t>1</m:t>
                        </m:r>
                      </m:num>
                      <m:den>
                        <m:sSup>
                          <m:sSupPr>
                            <m:ctrlPr>
                              <a:rPr lang="en-US" altLang="en-US" i="1" smtClean="0">
                                <a:latin typeface="Cambria Math" panose="02040503050406030204" pitchFamily="18" charset="0"/>
                                <a:sym typeface="Symbol" panose="05050102010706020507" pitchFamily="18" charset="2"/>
                              </a:rPr>
                            </m:ctrlPr>
                          </m:sSupPr>
                          <m:e>
                            <m:r>
                              <a:rPr lang="en-US" altLang="en-US" b="0" i="1" smtClean="0">
                                <a:latin typeface="Cambria Math" panose="02040503050406030204" pitchFamily="18" charset="0"/>
                                <a:sym typeface="Symbol" panose="05050102010706020507" pitchFamily="18" charset="2"/>
                              </a:rPr>
                              <m:t>(1−</m:t>
                            </m:r>
                            <m:r>
                              <a:rPr lang="en-US" altLang="en-US" b="0" i="1" smtClean="0">
                                <a:latin typeface="Cambria Math" panose="02040503050406030204" pitchFamily="18" charset="0"/>
                                <a:ea typeface="Cambria Math" panose="02040503050406030204" pitchFamily="18" charset="0"/>
                                <a:sym typeface="Symbol" panose="05050102010706020507" pitchFamily="18" charset="2"/>
                              </a:rPr>
                              <m:t>𝛼</m:t>
                            </m:r>
                            <m:r>
                              <a:rPr lang="en-US" altLang="en-US" b="0" i="1" smtClean="0">
                                <a:latin typeface="Cambria Math" panose="02040503050406030204" pitchFamily="18" charset="0"/>
                                <a:ea typeface="Cambria Math" panose="02040503050406030204" pitchFamily="18" charset="0"/>
                                <a:sym typeface="Symbol" panose="05050102010706020507" pitchFamily="18" charset="2"/>
                              </a:rPr>
                              <m:t>)</m:t>
                            </m:r>
                          </m:e>
                          <m:sup>
                            <m:r>
                              <a:rPr lang="en-US" altLang="en-US" b="0" i="1" smtClean="0">
                                <a:latin typeface="Cambria Math" panose="02040503050406030204" pitchFamily="18" charset="0"/>
                                <a:sym typeface="Symbol" panose="05050102010706020507" pitchFamily="18" charset="2"/>
                              </a:rPr>
                              <m:t>2</m:t>
                            </m:r>
                          </m:sup>
                        </m:sSup>
                      </m:den>
                    </m:f>
                  </m:oMath>
                </a14:m>
                <a:r>
                  <a:rPr lang="en-US" altLang="en-US" dirty="0">
                    <a:sym typeface="Symbol" panose="05050102010706020507" pitchFamily="18" charset="2"/>
                  </a:rPr>
                  <a:t>]</a:t>
                </a:r>
              </a:p>
              <a:p>
                <a:pPr eaLnBrk="1" hangingPunct="1">
                  <a:lnSpc>
                    <a:spcPct val="90000"/>
                  </a:lnSpc>
                </a:pPr>
                <a:r>
                  <a:rPr lang="en-US" altLang="en-US" dirty="0">
                    <a:sym typeface="Symbol" panose="05050102010706020507" pitchFamily="18" charset="2"/>
                  </a:rPr>
                  <a:t>Quadratic probing and double hashing</a:t>
                </a:r>
              </a:p>
              <a:p>
                <a:pPr lvl="1"/>
                <a:endParaRPr lang="en-US" altLang="en-US" dirty="0">
                  <a:sym typeface="Symbol" panose="05050102010706020507" pitchFamily="18" charset="2"/>
                </a:endParaRPr>
              </a:p>
              <a:p>
                <a:pPr lvl="1"/>
                <a:r>
                  <a:rPr lang="en-US" altLang="en-US" dirty="0">
                    <a:sym typeface="Symbol" panose="05050102010706020507" pitchFamily="18" charset="2"/>
                  </a:rPr>
                  <a:t>Successful search: </a:t>
                </a:r>
                <a14:m>
                  <m:oMath xmlns:m="http://schemas.openxmlformats.org/officeDocument/2006/math">
                    <m:f>
                      <m:fPr>
                        <m:ctrlPr>
                          <a:rPr lang="en-US" altLang="en-US" i="1" smtClean="0">
                            <a:latin typeface="Cambria Math" panose="02040503050406030204" pitchFamily="18" charset="0"/>
                            <a:sym typeface="Symbol" panose="05050102010706020507" pitchFamily="18" charset="2"/>
                          </a:rPr>
                        </m:ctrlPr>
                      </m:fPr>
                      <m:num>
                        <m:r>
                          <m:rPr>
                            <m:nor/>
                          </m:rPr>
                          <a:rPr lang="en-US" altLang="en-US" dirty="0">
                            <a:sym typeface="Symbol" panose="05050102010706020507" pitchFamily="18" charset="2"/>
                          </a:rPr>
                          <m:t>−</m:t>
                        </m:r>
                        <m:r>
                          <m:rPr>
                            <m:nor/>
                          </m:rPr>
                          <a:rPr lang="en-US" altLang="en-US" dirty="0">
                            <a:sym typeface="Symbol" panose="05050102010706020507" pitchFamily="18" charset="2"/>
                          </a:rPr>
                          <m:t>loge</m:t>
                        </m:r>
                        <m:r>
                          <m:rPr>
                            <m:nor/>
                          </m:rPr>
                          <a:rPr lang="en-US" altLang="en-US" dirty="0">
                            <a:sym typeface="Symbol" panose="05050102010706020507" pitchFamily="18" charset="2"/>
                          </a:rPr>
                          <m:t>(1− )</m:t>
                        </m:r>
                      </m:num>
                      <m:den>
                        <m:r>
                          <m:rPr>
                            <m:nor/>
                          </m:rPr>
                          <a:rPr lang="en-US" altLang="en-US" dirty="0">
                            <a:sym typeface="Symbol" panose="05050102010706020507" pitchFamily="18" charset="2"/>
                          </a:rPr>
                          <m:t> </m:t>
                        </m:r>
                      </m:den>
                    </m:f>
                  </m:oMath>
                </a14:m>
                <a:endParaRPr lang="en-US" altLang="en-US" dirty="0">
                  <a:sym typeface="Symbol" panose="05050102010706020507" pitchFamily="18" charset="2"/>
                </a:endParaRPr>
              </a:p>
              <a:p>
                <a:pPr lvl="1"/>
                <a:endParaRPr lang="en-US" altLang="en-US" dirty="0">
                  <a:sym typeface="Symbol" panose="05050102010706020507" pitchFamily="18" charset="2"/>
                </a:endParaRPr>
              </a:p>
              <a:p>
                <a:pPr lvl="1"/>
                <a:r>
                  <a:rPr lang="en-US" altLang="en-US" dirty="0">
                    <a:sym typeface="Symbol" panose="05050102010706020507" pitchFamily="18" charset="2"/>
                  </a:rPr>
                  <a:t>Unsuccessful search: </a:t>
                </a:r>
                <a14:m>
                  <m:oMath xmlns:m="http://schemas.openxmlformats.org/officeDocument/2006/math">
                    <m:f>
                      <m:fPr>
                        <m:ctrlPr>
                          <a:rPr lang="en-US" altLang="en-US" i="1" smtClean="0">
                            <a:latin typeface="Cambria Math" panose="02040503050406030204" pitchFamily="18" charset="0"/>
                            <a:sym typeface="Symbol" panose="05050102010706020507" pitchFamily="18" charset="2"/>
                          </a:rPr>
                        </m:ctrlPr>
                      </m:fPr>
                      <m:num>
                        <m:r>
                          <a:rPr lang="en-US" altLang="en-US" b="0" i="1" smtClean="0">
                            <a:latin typeface="Cambria Math" panose="02040503050406030204" pitchFamily="18" charset="0"/>
                            <a:sym typeface="Symbol" panose="05050102010706020507" pitchFamily="18" charset="2"/>
                          </a:rPr>
                          <m:t>1</m:t>
                        </m:r>
                      </m:num>
                      <m:den>
                        <m:r>
                          <a:rPr lang="en-US" altLang="en-US" b="0" i="1" smtClean="0">
                            <a:latin typeface="Cambria Math" panose="02040503050406030204" pitchFamily="18" charset="0"/>
                            <a:sym typeface="Symbol" panose="05050102010706020507" pitchFamily="18" charset="2"/>
                          </a:rPr>
                          <m:t>1−</m:t>
                        </m:r>
                        <m:r>
                          <a:rPr lang="en-US" altLang="en-US" i="1" smtClean="0">
                            <a:latin typeface="Cambria Math" panose="02040503050406030204" pitchFamily="18" charset="0"/>
                            <a:ea typeface="Cambria Math" panose="02040503050406030204" pitchFamily="18" charset="0"/>
                            <a:sym typeface="Symbol" panose="05050102010706020507" pitchFamily="18" charset="2"/>
                          </a:rPr>
                          <m:t>𝛼</m:t>
                        </m:r>
                      </m:den>
                    </m:f>
                  </m:oMath>
                </a14:m>
                <a:endParaRPr lang="en-US" altLang="en-US" dirty="0">
                  <a:sym typeface="Symbol" panose="05050102010706020507" pitchFamily="18" charset="2"/>
                </a:endParaRPr>
              </a:p>
              <a:p>
                <a:pPr eaLnBrk="1" hangingPunct="1">
                  <a:lnSpc>
                    <a:spcPct val="90000"/>
                  </a:lnSpc>
                </a:pPr>
                <a:r>
                  <a:rPr lang="en-US" altLang="en-US" dirty="0">
                    <a:sym typeface="Symbol" panose="05050102010706020507" pitchFamily="18" charset="2"/>
                  </a:rPr>
                  <a:t>Separate chaining</a:t>
                </a:r>
              </a:p>
              <a:p>
                <a:pPr lvl="1" eaLnBrk="1" hangingPunct="1">
                  <a:lnSpc>
                    <a:spcPct val="90000"/>
                  </a:lnSpc>
                </a:pPr>
                <a:r>
                  <a:rPr lang="en-US" altLang="en-US" dirty="0">
                    <a:sym typeface="Symbol" panose="05050102010706020507" pitchFamily="18" charset="2"/>
                  </a:rPr>
                  <a:t>Insertion is O(1)</a:t>
                </a:r>
              </a:p>
              <a:p>
                <a:pPr lvl="1" eaLnBrk="1" hangingPunct="1">
                  <a:lnSpc>
                    <a:spcPct val="90000"/>
                  </a:lnSpc>
                </a:pPr>
                <a:r>
                  <a:rPr lang="en-US" altLang="en-US" dirty="0">
                    <a:sym typeface="Symbol" panose="05050102010706020507" pitchFamily="18" charset="2"/>
                  </a:rPr>
                  <a:t>Retrievals and deletions</a:t>
                </a:r>
              </a:p>
              <a:p>
                <a:pPr lvl="2" eaLnBrk="1" hangingPunct="1">
                  <a:lnSpc>
                    <a:spcPct val="90000"/>
                  </a:lnSpc>
                </a:pPr>
                <a:r>
                  <a:rPr lang="en-US" altLang="en-US" dirty="0">
                    <a:sym typeface="Symbol" panose="05050102010706020507" pitchFamily="18" charset="2"/>
                  </a:rPr>
                  <a:t>Successful search: 1 + </a:t>
                </a:r>
                <a14:m>
                  <m:oMath xmlns:m="http://schemas.openxmlformats.org/officeDocument/2006/math">
                    <m:f>
                      <m:fPr>
                        <m:ctrlPr>
                          <a:rPr lang="en-US" altLang="en-US" i="1" smtClean="0">
                            <a:latin typeface="Cambria Math" panose="02040503050406030204" pitchFamily="18" charset="0"/>
                            <a:sym typeface="Symbol" panose="05050102010706020507" pitchFamily="18" charset="2"/>
                          </a:rPr>
                        </m:ctrlPr>
                      </m:fPr>
                      <m:num>
                        <m:r>
                          <a:rPr lang="en-US" altLang="en-US" i="1" smtClean="0">
                            <a:latin typeface="Cambria Math" panose="02040503050406030204" pitchFamily="18" charset="0"/>
                            <a:ea typeface="Cambria Math" panose="02040503050406030204" pitchFamily="18" charset="0"/>
                            <a:sym typeface="Symbol" panose="05050102010706020507" pitchFamily="18" charset="2"/>
                          </a:rPr>
                          <m:t>𝛼</m:t>
                        </m:r>
                      </m:num>
                      <m:den>
                        <m:r>
                          <a:rPr lang="en-US" altLang="en-US" b="0" i="1" smtClean="0">
                            <a:latin typeface="Cambria Math" panose="02040503050406030204" pitchFamily="18" charset="0"/>
                            <a:sym typeface="Symbol" panose="05050102010706020507" pitchFamily="18" charset="2"/>
                          </a:rPr>
                          <m:t>2</m:t>
                        </m:r>
                      </m:den>
                    </m:f>
                  </m:oMath>
                </a14:m>
                <a:endParaRPr lang="en-US" altLang="en-US" dirty="0">
                  <a:sym typeface="Symbol" panose="05050102010706020507" pitchFamily="18" charset="2"/>
                </a:endParaRPr>
              </a:p>
              <a:p>
                <a:pPr lvl="2" eaLnBrk="1" hangingPunct="1">
                  <a:lnSpc>
                    <a:spcPct val="90000"/>
                  </a:lnSpc>
                </a:pPr>
                <a:r>
                  <a:rPr lang="en-US" altLang="en-US" dirty="0">
                    <a:sym typeface="Symbol" panose="05050102010706020507" pitchFamily="18" charset="2"/>
                  </a:rPr>
                  <a:t>Unsuccessful search: </a:t>
                </a:r>
              </a:p>
            </p:txBody>
          </p:sp>
        </mc:Choice>
        <mc:Fallback xmlns="">
          <p:sp>
            <p:nvSpPr>
              <p:cNvPr id="26629" name="Rectangle 3">
                <a:extLst>
                  <a:ext uri="{FF2B5EF4-FFF2-40B4-BE49-F238E27FC236}">
                    <a16:creationId xmlns:a16="http://schemas.microsoft.com/office/drawing/2014/main" id="{FD8D2959-90A6-4CA7-993C-BADBA9DC2F7F}"/>
                  </a:ext>
                </a:extLst>
              </p:cNvPr>
              <p:cNvSpPr>
                <a:spLocks noGrp="1" noRot="1" noChangeAspect="1" noMove="1" noResize="1" noEditPoints="1" noAdjustHandles="1" noChangeArrowheads="1" noChangeShapeType="1" noTextEdit="1"/>
              </p:cNvSpPr>
              <p:nvPr>
                <p:ph type="body" idx="1"/>
              </p:nvPr>
            </p:nvSpPr>
            <p:spPr>
              <a:xfrm>
                <a:off x="2438400" y="1600200"/>
                <a:ext cx="7772400" cy="4038600"/>
              </a:xfrm>
              <a:blipFill>
                <a:blip r:embed="rId5"/>
                <a:stretch>
                  <a:fillRect l="-706" t="-2870" b="-1662"/>
                </a:stretch>
              </a:blipFill>
            </p:spPr>
            <p:txBody>
              <a:bodyPr/>
              <a:lstStyle/>
              <a:p>
                <a:r>
                  <a:rPr lang="en-US">
                    <a:noFill/>
                  </a:rPr>
                  <a:t> </a:t>
                </a:r>
              </a:p>
            </p:txBody>
          </p:sp>
        </mc:Fallback>
      </mc:AlternateContent>
    </p:spTree>
    <p:extLst>
      <p:ext uri="{BB962C8B-B14F-4D97-AF65-F5344CB8AC3E}">
        <p14:creationId xmlns:p14="http://schemas.microsoft.com/office/powerpoint/2010/main" val="4232697462"/>
      </p:ext>
    </p:extLst>
  </p:cSld>
  <p:clrMapOvr>
    <a:masterClrMapping/>
  </p:clrMapOvr>
  <mc:AlternateContent xmlns:mc="http://schemas.openxmlformats.org/markup-compatibility/2006" xmlns:p14="http://schemas.microsoft.com/office/powerpoint/2010/main">
    <mc:Choice Requires="p14">
      <p:transition spd="slow" p14:dur="2000" advTm="16029"/>
    </mc:Choice>
    <mc:Fallback xmlns="">
      <p:transition spd="slow" advTm="16029"/>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3">
            <a:extLst>
              <a:ext uri="{FF2B5EF4-FFF2-40B4-BE49-F238E27FC236}">
                <a16:creationId xmlns:a16="http://schemas.microsoft.com/office/drawing/2014/main" id="{212B9E30-B3DB-4F92-BB60-BF0126D77E06}"/>
              </a:ext>
            </a:extLst>
          </p:cNvPr>
          <p:cNvSpPr>
            <a:spLocks noGrp="1"/>
          </p:cNvSpPr>
          <p:nvPr>
            <p:ph type="ftr" sz="quarter" idx="10"/>
          </p:nvPr>
        </p:nvSpPr>
        <p:spPr/>
        <p:txBody>
          <a:bodyP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r>
              <a:rPr lang="en-US" altLang="en-US" sz="1000">
                <a:solidFill>
                  <a:srgbClr val="548446"/>
                </a:solidFill>
                <a:latin typeface="Arial" panose="020B0604020202020204" pitchFamily="34" charset="0"/>
              </a:rPr>
              <a:t>© 2011 Pearson Addison-Wesley. All rights reserved</a:t>
            </a:r>
          </a:p>
        </p:txBody>
      </p:sp>
      <p:sp>
        <p:nvSpPr>
          <p:cNvPr id="6" name="Slide Number Placeholder 4">
            <a:extLst>
              <a:ext uri="{FF2B5EF4-FFF2-40B4-BE49-F238E27FC236}">
                <a16:creationId xmlns:a16="http://schemas.microsoft.com/office/drawing/2014/main" id="{3750295E-23B5-47EB-8739-7CA56431A8B2}"/>
              </a:ext>
            </a:extLst>
          </p:cNvPr>
          <p:cNvSpPr>
            <a:spLocks noGrp="1"/>
          </p:cNvSpPr>
          <p:nvPr>
            <p:ph type="sldNum" sz="quarter" idx="11"/>
          </p:nvPr>
        </p:nvSpPr>
        <p:spPr/>
        <p:txBody>
          <a:bodyP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r>
              <a:rPr lang="en-US" altLang="en-US" sz="1000">
                <a:solidFill>
                  <a:srgbClr val="548446"/>
                </a:solidFill>
                <a:latin typeface="Arial" panose="020B0604020202020204" pitchFamily="34" charset="0"/>
              </a:rPr>
              <a:t>13 B-</a:t>
            </a:r>
            <a:fld id="{DA55B77D-1E17-4346-BAF5-AE6110668B80}" type="slidenum">
              <a:rPr lang="en-US" altLang="en-US" sz="1000">
                <a:solidFill>
                  <a:srgbClr val="548446"/>
                </a:solidFill>
                <a:latin typeface="Arial" panose="020B0604020202020204" pitchFamily="34" charset="0"/>
              </a:rPr>
              <a:pPr/>
              <a:t>37</a:t>
            </a:fld>
            <a:endParaRPr lang="en-US" altLang="en-US" sz="1000">
              <a:solidFill>
                <a:srgbClr val="548446"/>
              </a:solidFill>
              <a:latin typeface="Arial" panose="020B0604020202020204" pitchFamily="34" charset="0"/>
            </a:endParaRPr>
          </a:p>
        </p:txBody>
      </p:sp>
      <p:sp>
        <p:nvSpPr>
          <p:cNvPr id="27652" name="Rectangle 2">
            <a:extLst>
              <a:ext uri="{FF2B5EF4-FFF2-40B4-BE49-F238E27FC236}">
                <a16:creationId xmlns:a16="http://schemas.microsoft.com/office/drawing/2014/main" id="{E54B325E-E6FA-4414-95DC-18C2FBF5B695}"/>
              </a:ext>
            </a:extLst>
          </p:cNvPr>
          <p:cNvSpPr>
            <a:spLocks noGrp="1" noChangeArrowheads="1"/>
          </p:cNvSpPr>
          <p:nvPr>
            <p:ph type="title"/>
          </p:nvPr>
        </p:nvSpPr>
        <p:spPr/>
        <p:txBody>
          <a:bodyPr/>
          <a:lstStyle/>
          <a:p>
            <a:pPr eaLnBrk="1" hangingPunct="1"/>
            <a:r>
              <a:rPr lang="en-US" altLang="en-US"/>
              <a:t>The Efficiency of Hashing</a:t>
            </a:r>
          </a:p>
        </p:txBody>
      </p:sp>
      <p:pic>
        <p:nvPicPr>
          <p:cNvPr id="27653" name="Picture 4">
            <a:extLst>
              <a:ext uri="{FF2B5EF4-FFF2-40B4-BE49-F238E27FC236}">
                <a16:creationId xmlns:a16="http://schemas.microsoft.com/office/drawing/2014/main" id="{DEA5752E-3F9D-49F5-A521-1071A2C9810E}"/>
              </a:ext>
            </a:extLst>
          </p:cNvPr>
          <p:cNvPicPr>
            <a:picLocks noGrp="1" noChangeAspect="1" noChangeArrowheads="1"/>
          </p:cNvPicPr>
          <p:nvPr>
            <p:ph idx="1"/>
          </p:nvPr>
        </p:nvPicPr>
        <p:blipFill>
          <a:blip r:embed="rId3" cstate="print">
            <a:lum bright="-6000"/>
            <a:extLst>
              <a:ext uri="{28A0092B-C50C-407E-A947-70E740481C1C}">
                <a14:useLocalDpi xmlns:a14="http://schemas.microsoft.com/office/drawing/2010/main" val="0"/>
              </a:ext>
            </a:extLst>
          </a:blip>
          <a:srcRect/>
          <a:stretch>
            <a:fillRect/>
          </a:stretch>
        </p:blipFill>
        <p:spPr>
          <a:xfrm>
            <a:off x="3228976" y="1524000"/>
            <a:ext cx="6342063" cy="3962400"/>
          </a:xfrm>
          <a:noFill/>
        </p:spPr>
      </p:pic>
      <p:sp>
        <p:nvSpPr>
          <p:cNvPr id="89093" name="Text Box 5">
            <a:extLst>
              <a:ext uri="{FF2B5EF4-FFF2-40B4-BE49-F238E27FC236}">
                <a16:creationId xmlns:a16="http://schemas.microsoft.com/office/drawing/2014/main" id="{C7600E81-B3D0-4D7C-AC1D-D8C1701BE9B3}"/>
              </a:ext>
            </a:extLst>
          </p:cNvPr>
          <p:cNvSpPr txBox="1">
            <a:spLocks noChangeArrowheads="1"/>
          </p:cNvSpPr>
          <p:nvPr/>
        </p:nvSpPr>
        <p:spPr bwMode="auto">
          <a:xfrm>
            <a:off x="2438400" y="5486400"/>
            <a:ext cx="7620000" cy="408317"/>
          </a:xfrm>
          <a:prstGeom prst="rect">
            <a:avLst/>
          </a:prstGeom>
          <a:noFill/>
          <a:ln w="9525">
            <a:noFill/>
            <a:miter lim="800000"/>
            <a:headEnd/>
            <a:tailEnd/>
          </a:ln>
          <a:effectLst/>
        </p:spPr>
        <p:txBody>
          <a:bodyPr>
            <a:spAutoFit/>
          </a:bodyPr>
          <a:lstStyle/>
          <a:p>
            <a:pPr>
              <a:lnSpc>
                <a:spcPts val="2800"/>
              </a:lnSpc>
              <a:defRPr/>
            </a:pPr>
            <a:r>
              <a:rPr lang="en-US" sz="1600" dirty="0">
                <a:latin typeface="Arial" charset="0"/>
              </a:rPr>
              <a:t>The relative efficiency of four collision-resolution methods</a:t>
            </a:r>
          </a:p>
        </p:txBody>
      </p:sp>
      <p:cxnSp>
        <p:nvCxnSpPr>
          <p:cNvPr id="3" name="Straight Connector 2">
            <a:extLst>
              <a:ext uri="{FF2B5EF4-FFF2-40B4-BE49-F238E27FC236}">
                <a16:creationId xmlns:a16="http://schemas.microsoft.com/office/drawing/2014/main" id="{38196B24-1330-4A60-B9BD-99A35B8B9D2E}"/>
              </a:ext>
            </a:extLst>
          </p:cNvPr>
          <p:cNvCxnSpPr/>
          <p:nvPr/>
        </p:nvCxnSpPr>
        <p:spPr>
          <a:xfrm>
            <a:off x="4511040" y="4450080"/>
            <a:ext cx="0" cy="103632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8BA4EBAB-0365-4085-B7B9-4A21DA231EE1}"/>
              </a:ext>
            </a:extLst>
          </p:cNvPr>
          <p:cNvCxnSpPr/>
          <p:nvPr/>
        </p:nvCxnSpPr>
        <p:spPr>
          <a:xfrm>
            <a:off x="7877695" y="4369724"/>
            <a:ext cx="0" cy="1036320"/>
          </a:xfrm>
          <a:prstGeom prst="line">
            <a:avLst/>
          </a:prstGeom>
          <a:ln w="190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22527142"/>
      </p:ext>
    </p:extLst>
  </p:cSld>
  <p:clrMapOvr>
    <a:masterClrMapping/>
  </p:clrMapOvr>
  <mc:AlternateContent xmlns:mc="http://schemas.openxmlformats.org/markup-compatibility/2006" xmlns:p14="http://schemas.microsoft.com/office/powerpoint/2010/main">
    <mc:Choice Requires="p14">
      <p:transition spd="slow" p14:dur="2000" advTm="29041"/>
    </mc:Choice>
    <mc:Fallback xmlns="">
      <p:transition spd="slow" advTm="2904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9E6D0A-5632-4758-991D-327EB0812FB4}"/>
              </a:ext>
            </a:extLst>
          </p:cNvPr>
          <p:cNvSpPr>
            <a:spLocks noGrp="1"/>
          </p:cNvSpPr>
          <p:nvPr>
            <p:ph type="title"/>
          </p:nvPr>
        </p:nvSpPr>
        <p:spPr/>
        <p:txBody>
          <a:bodyPr/>
          <a:lstStyle/>
          <a:p>
            <a:r>
              <a:rPr lang="en-US" dirty="0"/>
              <a:t>What Constitutes a Good Hash Function</a:t>
            </a:r>
          </a:p>
        </p:txBody>
      </p:sp>
      <p:sp>
        <p:nvSpPr>
          <p:cNvPr id="3" name="Content Placeholder 2">
            <a:extLst>
              <a:ext uri="{FF2B5EF4-FFF2-40B4-BE49-F238E27FC236}">
                <a16:creationId xmlns:a16="http://schemas.microsoft.com/office/drawing/2014/main" id="{35E02643-6FB2-491A-AE1A-9A1E18DBB44E}"/>
              </a:ext>
            </a:extLst>
          </p:cNvPr>
          <p:cNvSpPr>
            <a:spLocks noGrp="1"/>
          </p:cNvSpPr>
          <p:nvPr>
            <p:ph idx="1"/>
          </p:nvPr>
        </p:nvSpPr>
        <p:spPr>
          <a:xfrm>
            <a:off x="838200" y="1847792"/>
            <a:ext cx="10515600" cy="4351338"/>
          </a:xfrm>
        </p:spPr>
        <p:txBody>
          <a:bodyPr>
            <a:normAutofit fontScale="85000" lnSpcReduction="20000"/>
          </a:bodyPr>
          <a:lstStyle/>
          <a:p>
            <a:r>
              <a:rPr lang="en-US" dirty="0"/>
              <a:t>A good hash function should</a:t>
            </a:r>
          </a:p>
          <a:p>
            <a:pPr lvl="1"/>
            <a:r>
              <a:rPr lang="en-US" dirty="0"/>
              <a:t>Be easy and fast to compute (using % or bitwise operators)</a:t>
            </a:r>
          </a:p>
          <a:p>
            <a:pPr lvl="1"/>
            <a:r>
              <a:rPr lang="en-US" dirty="0"/>
              <a:t>Avoid clusters : Scatter the data evenly throughout the hash table</a:t>
            </a:r>
          </a:p>
          <a:p>
            <a:r>
              <a:rPr lang="en-US" dirty="0"/>
              <a:t>Consider:</a:t>
            </a:r>
          </a:p>
          <a:p>
            <a:pPr marL="0" indent="0">
              <a:buNone/>
            </a:pPr>
            <a:r>
              <a:rPr lang="en-US" dirty="0"/>
              <a:t>key </a:t>
            </a:r>
            <a:r>
              <a:rPr lang="en-US" dirty="0">
                <a:sym typeface="Wingdings" panose="05000000000000000000" pitchFamily="2" charset="2"/>
              </a:rPr>
              <a:t> nine digits , table-size  40, </a:t>
            </a:r>
            <a:r>
              <a:rPr lang="en-US" dirty="0" err="1">
                <a:sym typeface="Wingdings" panose="05000000000000000000" pitchFamily="2" charset="2"/>
              </a:rPr>
              <a:t>hashTable</a:t>
            </a:r>
            <a:r>
              <a:rPr lang="en-US" dirty="0">
                <a:sym typeface="Wingdings" panose="05000000000000000000" pitchFamily="2" charset="2"/>
              </a:rPr>
              <a:t>[0..39]</a:t>
            </a:r>
          </a:p>
          <a:p>
            <a:pPr marL="0" indent="0">
              <a:buNone/>
            </a:pPr>
            <a:r>
              <a:rPr lang="en-US" dirty="0">
                <a:sym typeface="Wingdings" panose="05000000000000000000" pitchFamily="2" charset="2"/>
              </a:rPr>
              <a:t>H(key)  (first two digits % 40)</a:t>
            </a:r>
          </a:p>
          <a:p>
            <a:pPr marL="0" indent="0">
              <a:buNone/>
            </a:pPr>
            <a:endParaRPr lang="en-US" dirty="0">
              <a:sym typeface="Wingdings" panose="05000000000000000000" pitchFamily="2" charset="2"/>
            </a:endParaRPr>
          </a:p>
          <a:p>
            <a:pPr marL="0" indent="0">
              <a:buNone/>
            </a:pPr>
            <a:endParaRPr lang="en-US" sz="2400" dirty="0">
              <a:sym typeface="Wingdings" panose="05000000000000000000" pitchFamily="2" charset="2"/>
            </a:endParaRPr>
          </a:p>
          <a:p>
            <a:endParaRPr lang="en-US" sz="2400" dirty="0">
              <a:sym typeface="Wingdings" panose="05000000000000000000" pitchFamily="2" charset="2"/>
            </a:endParaRPr>
          </a:p>
          <a:p>
            <a:r>
              <a:rPr lang="en-US" sz="2400" dirty="0">
                <a:sym typeface="Wingdings" panose="05000000000000000000" pitchFamily="2" charset="2"/>
              </a:rPr>
              <a:t>Assume keys are unique</a:t>
            </a:r>
          </a:p>
          <a:p>
            <a:r>
              <a:rPr lang="en-US" sz="2400" dirty="0">
                <a:sym typeface="Wingdings" panose="05000000000000000000" pitchFamily="2" charset="2"/>
              </a:rPr>
              <a:t>60 keys will map to </a:t>
            </a:r>
            <a:r>
              <a:rPr lang="en-US" sz="2400" dirty="0" err="1">
                <a:sym typeface="Wingdings" panose="05000000000000000000" pitchFamily="2" charset="2"/>
              </a:rPr>
              <a:t>hashTable</a:t>
            </a:r>
            <a:r>
              <a:rPr lang="en-US" sz="2400" dirty="0">
                <a:sym typeface="Wingdings" panose="05000000000000000000" pitchFamily="2" charset="2"/>
              </a:rPr>
              <a:t>[0..19]</a:t>
            </a:r>
          </a:p>
          <a:p>
            <a:r>
              <a:rPr lang="en-US" sz="2400" dirty="0">
                <a:sym typeface="Wingdings" panose="05000000000000000000" pitchFamily="2" charset="2"/>
              </a:rPr>
              <a:t>40 keys will map to </a:t>
            </a:r>
            <a:r>
              <a:rPr lang="en-US" dirty="0" err="1">
                <a:sym typeface="Wingdings" panose="05000000000000000000" pitchFamily="2" charset="2"/>
              </a:rPr>
              <a:t>hashTable</a:t>
            </a:r>
            <a:r>
              <a:rPr lang="en-US" dirty="0">
                <a:sym typeface="Wingdings" panose="05000000000000000000" pitchFamily="2" charset="2"/>
              </a:rPr>
              <a:t>[20..39]</a:t>
            </a:r>
          </a:p>
          <a:p>
            <a:endParaRPr lang="en-US" dirty="0"/>
          </a:p>
        </p:txBody>
      </p:sp>
      <p:sp>
        <p:nvSpPr>
          <p:cNvPr id="4" name="Left Brace 3">
            <a:extLst>
              <a:ext uri="{FF2B5EF4-FFF2-40B4-BE49-F238E27FC236}">
                <a16:creationId xmlns:a16="http://schemas.microsoft.com/office/drawing/2014/main" id="{AE9364BF-6773-4D5C-A9E0-03EC1520AC3E}"/>
              </a:ext>
            </a:extLst>
          </p:cNvPr>
          <p:cNvSpPr/>
          <p:nvPr/>
        </p:nvSpPr>
        <p:spPr>
          <a:xfrm rot="16200000">
            <a:off x="2984499" y="3150852"/>
            <a:ext cx="365757" cy="1745215"/>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TextBox 4">
            <a:extLst>
              <a:ext uri="{FF2B5EF4-FFF2-40B4-BE49-F238E27FC236}">
                <a16:creationId xmlns:a16="http://schemas.microsoft.com/office/drawing/2014/main" id="{1D6CE385-0C7D-4662-B32F-55350E87D0D7}"/>
              </a:ext>
            </a:extLst>
          </p:cNvPr>
          <p:cNvSpPr txBox="1"/>
          <p:nvPr/>
        </p:nvSpPr>
        <p:spPr>
          <a:xfrm>
            <a:off x="2660073" y="4302485"/>
            <a:ext cx="1136530" cy="369332"/>
          </a:xfrm>
          <a:prstGeom prst="rect">
            <a:avLst/>
          </a:prstGeom>
          <a:noFill/>
        </p:spPr>
        <p:txBody>
          <a:bodyPr wrap="none" rtlCol="0">
            <a:spAutoFit/>
          </a:bodyPr>
          <a:lstStyle/>
          <a:p>
            <a:r>
              <a:rPr lang="en-US" dirty="0"/>
              <a:t>hash code</a:t>
            </a:r>
          </a:p>
        </p:txBody>
      </p:sp>
    </p:spTree>
    <p:extLst>
      <p:ext uri="{BB962C8B-B14F-4D97-AF65-F5344CB8AC3E}">
        <p14:creationId xmlns:p14="http://schemas.microsoft.com/office/powerpoint/2010/main" val="1197171435"/>
      </p:ext>
    </p:extLst>
  </p:cSld>
  <p:clrMapOvr>
    <a:masterClrMapping/>
  </p:clrMapOvr>
  <mc:AlternateContent xmlns:mc="http://schemas.openxmlformats.org/markup-compatibility/2006" xmlns:p14="http://schemas.microsoft.com/office/powerpoint/2010/main">
    <mc:Choice Requires="p14">
      <p:transition spd="slow" p14:dur="2000" advTm="118399"/>
    </mc:Choice>
    <mc:Fallback xmlns="">
      <p:transition spd="slow" advTm="118399"/>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E8A4B5A-9C67-4063-AC79-2DA93F894679}"/>
              </a:ext>
            </a:extLst>
          </p:cNvPr>
          <p:cNvSpPr>
            <a:spLocks noGrp="1"/>
          </p:cNvSpPr>
          <p:nvPr>
            <p:ph idx="1"/>
          </p:nvPr>
        </p:nvSpPr>
        <p:spPr>
          <a:xfrm>
            <a:off x="501350" y="328745"/>
            <a:ext cx="10515600" cy="6262254"/>
          </a:xfrm>
        </p:spPr>
        <p:txBody>
          <a:bodyPr>
            <a:normAutofit/>
          </a:bodyPr>
          <a:lstStyle/>
          <a:p>
            <a:r>
              <a:rPr lang="en-US" dirty="0"/>
              <a:t>Java JCF HashMap provides</a:t>
            </a:r>
          </a:p>
          <a:p>
            <a:pPr marL="0" indent="0">
              <a:buNone/>
            </a:pPr>
            <a:r>
              <a:rPr lang="en-US" dirty="0"/>
              <a:t>/** Hash function */ </a:t>
            </a:r>
          </a:p>
          <a:p>
            <a:pPr marL="0" indent="0">
              <a:buNone/>
            </a:pPr>
            <a:r>
              <a:rPr lang="en-US" b="1" dirty="0"/>
              <a:t>private</a:t>
            </a:r>
            <a:r>
              <a:rPr lang="en-US" dirty="0"/>
              <a:t> </a:t>
            </a:r>
            <a:r>
              <a:rPr lang="en-US" b="1" dirty="0"/>
              <a:t>int</a:t>
            </a:r>
            <a:r>
              <a:rPr lang="en-US" dirty="0"/>
              <a:t> hash(</a:t>
            </a:r>
            <a:r>
              <a:rPr lang="en-US" b="1" dirty="0"/>
              <a:t>int</a:t>
            </a:r>
            <a:r>
              <a:rPr lang="en-US" dirty="0"/>
              <a:t> </a:t>
            </a:r>
            <a:r>
              <a:rPr lang="en-US" dirty="0" err="1"/>
              <a:t>hashCode</a:t>
            </a:r>
            <a:r>
              <a:rPr lang="en-US" dirty="0"/>
              <a:t>) { </a:t>
            </a:r>
          </a:p>
          <a:p>
            <a:pPr marL="0" indent="0">
              <a:buNone/>
            </a:pPr>
            <a:r>
              <a:rPr lang="en-US" b="1" dirty="0"/>
              <a:t>   return</a:t>
            </a:r>
            <a:r>
              <a:rPr lang="en-US" dirty="0"/>
              <a:t> </a:t>
            </a:r>
            <a:r>
              <a:rPr lang="en-US" dirty="0" err="1"/>
              <a:t>supplementalHash</a:t>
            </a:r>
            <a:r>
              <a:rPr lang="en-US" dirty="0"/>
              <a:t>(</a:t>
            </a:r>
            <a:r>
              <a:rPr lang="en-US" dirty="0" err="1"/>
              <a:t>hashCode</a:t>
            </a:r>
            <a:r>
              <a:rPr lang="en-US" dirty="0"/>
              <a:t>) &amp; (capacity - 1); </a:t>
            </a:r>
          </a:p>
          <a:p>
            <a:pPr marL="0" indent="0">
              <a:buNone/>
            </a:pPr>
            <a:r>
              <a:rPr lang="en-US" dirty="0"/>
              <a:t>} </a:t>
            </a:r>
          </a:p>
          <a:p>
            <a:pPr marL="0" indent="0">
              <a:buNone/>
            </a:pPr>
            <a:r>
              <a:rPr lang="en-US" dirty="0"/>
              <a:t>/** Ensure the hashing is evenly distributed */ </a:t>
            </a:r>
          </a:p>
          <a:p>
            <a:pPr marL="0" indent="0">
              <a:buNone/>
            </a:pPr>
            <a:r>
              <a:rPr lang="en-US" b="1" dirty="0"/>
              <a:t>private</a:t>
            </a:r>
            <a:r>
              <a:rPr lang="en-US" dirty="0"/>
              <a:t> </a:t>
            </a:r>
            <a:r>
              <a:rPr lang="en-US" b="1" dirty="0"/>
              <a:t>static</a:t>
            </a:r>
            <a:r>
              <a:rPr lang="en-US" dirty="0"/>
              <a:t> </a:t>
            </a:r>
            <a:r>
              <a:rPr lang="en-US" b="1" dirty="0"/>
              <a:t>int</a:t>
            </a:r>
            <a:r>
              <a:rPr lang="en-US" dirty="0"/>
              <a:t> </a:t>
            </a:r>
            <a:r>
              <a:rPr lang="en-US" dirty="0" err="1"/>
              <a:t>supplementalHash</a:t>
            </a:r>
            <a:r>
              <a:rPr lang="en-US" dirty="0"/>
              <a:t>(</a:t>
            </a:r>
            <a:r>
              <a:rPr lang="en-US" b="1" dirty="0"/>
              <a:t>int</a:t>
            </a:r>
            <a:r>
              <a:rPr lang="en-US" dirty="0"/>
              <a:t> h) {</a:t>
            </a:r>
          </a:p>
          <a:p>
            <a:pPr marL="0" indent="0">
              <a:buNone/>
            </a:pPr>
            <a:r>
              <a:rPr lang="en-US" dirty="0"/>
              <a:t>   h ^= (h &gt;&gt;&gt; 20) ^ (h &gt;&gt;&gt; 12); </a:t>
            </a:r>
          </a:p>
          <a:p>
            <a:pPr marL="0" indent="0">
              <a:buNone/>
            </a:pPr>
            <a:r>
              <a:rPr lang="en-US" b="1" dirty="0"/>
              <a:t>   return</a:t>
            </a:r>
            <a:r>
              <a:rPr lang="en-US" dirty="0"/>
              <a:t> h ^ (h &gt;&gt;&gt; 7) ^ (h &gt;&gt;&gt; 4); </a:t>
            </a:r>
          </a:p>
          <a:p>
            <a:pPr marL="0" indent="0">
              <a:buNone/>
            </a:pPr>
            <a:r>
              <a:rPr lang="en-US" dirty="0"/>
              <a:t>}</a:t>
            </a:r>
          </a:p>
          <a:p>
            <a:pPr marL="0" indent="0">
              <a:buNone/>
            </a:pPr>
            <a:endParaRPr lang="en-US" dirty="0"/>
          </a:p>
        </p:txBody>
      </p:sp>
      <p:sp>
        <p:nvSpPr>
          <p:cNvPr id="4" name="TextBox 3">
            <a:extLst>
              <a:ext uri="{FF2B5EF4-FFF2-40B4-BE49-F238E27FC236}">
                <a16:creationId xmlns:a16="http://schemas.microsoft.com/office/drawing/2014/main" id="{2CA1AB50-7822-4CF7-8A53-55554E4277B6}"/>
              </a:ext>
            </a:extLst>
          </p:cNvPr>
          <p:cNvSpPr txBox="1"/>
          <p:nvPr/>
        </p:nvSpPr>
        <p:spPr>
          <a:xfrm>
            <a:off x="1313411" y="5080061"/>
            <a:ext cx="1353832" cy="369332"/>
          </a:xfrm>
          <a:prstGeom prst="rect">
            <a:avLst/>
          </a:prstGeom>
          <a:noFill/>
        </p:spPr>
        <p:txBody>
          <a:bodyPr wrap="none" rtlCol="0">
            <a:spAutoFit/>
          </a:bodyPr>
          <a:lstStyle/>
          <a:p>
            <a:r>
              <a:rPr lang="en-US" dirty="0"/>
              <a:t>Exclusive OR</a:t>
            </a:r>
          </a:p>
        </p:txBody>
      </p:sp>
      <p:cxnSp>
        <p:nvCxnSpPr>
          <p:cNvPr id="6" name="Straight Arrow Connector 5">
            <a:extLst>
              <a:ext uri="{FF2B5EF4-FFF2-40B4-BE49-F238E27FC236}">
                <a16:creationId xmlns:a16="http://schemas.microsoft.com/office/drawing/2014/main" id="{90C06AD7-D1E7-4DF6-944E-336FF1F48DE0}"/>
              </a:ext>
            </a:extLst>
          </p:cNvPr>
          <p:cNvCxnSpPr>
            <a:cxnSpLocks/>
          </p:cNvCxnSpPr>
          <p:nvPr/>
        </p:nvCxnSpPr>
        <p:spPr>
          <a:xfrm flipV="1">
            <a:off x="1965869" y="4706973"/>
            <a:ext cx="288174" cy="4488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9F9B6598-40AC-491E-B966-091CBCB4584D}"/>
              </a:ext>
            </a:extLst>
          </p:cNvPr>
          <p:cNvCxnSpPr>
            <a:cxnSpLocks/>
          </p:cNvCxnSpPr>
          <p:nvPr/>
        </p:nvCxnSpPr>
        <p:spPr>
          <a:xfrm flipV="1">
            <a:off x="4294909" y="4734499"/>
            <a:ext cx="374073" cy="4765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EE43312A-4768-40D0-A9F3-352A4CF668F3}"/>
              </a:ext>
            </a:extLst>
          </p:cNvPr>
          <p:cNvSpPr txBox="1"/>
          <p:nvPr/>
        </p:nvSpPr>
        <p:spPr>
          <a:xfrm>
            <a:off x="3527367" y="5155860"/>
            <a:ext cx="2021194" cy="369332"/>
          </a:xfrm>
          <a:prstGeom prst="rect">
            <a:avLst/>
          </a:prstGeom>
          <a:noFill/>
        </p:spPr>
        <p:txBody>
          <a:bodyPr wrap="none" rtlCol="0">
            <a:spAutoFit/>
          </a:bodyPr>
          <a:lstStyle/>
          <a:p>
            <a:r>
              <a:rPr lang="en-US" dirty="0"/>
              <a:t>Unsigned shift right</a:t>
            </a:r>
          </a:p>
        </p:txBody>
      </p:sp>
      <p:sp>
        <p:nvSpPr>
          <p:cNvPr id="11" name="Rectangle 2">
            <a:extLst>
              <a:ext uri="{FF2B5EF4-FFF2-40B4-BE49-F238E27FC236}">
                <a16:creationId xmlns:a16="http://schemas.microsoft.com/office/drawing/2014/main" id="{10EA0AFF-7C5A-4782-8F88-FA5C7F1FD79C}"/>
              </a:ext>
            </a:extLst>
          </p:cNvPr>
          <p:cNvSpPr>
            <a:spLocks noChangeArrowheads="1"/>
          </p:cNvSpPr>
          <p:nvPr/>
        </p:nvSpPr>
        <p:spPr bwMode="auto">
          <a:xfrm rot="10800000" flipV="1">
            <a:off x="629257" y="5741323"/>
            <a:ext cx="1110277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333333"/>
                </a:solidFill>
                <a:effectLst/>
                <a:latin typeface="Helvetica Neue"/>
              </a:rPr>
              <a:t>For example, both </a:t>
            </a:r>
            <a:r>
              <a:rPr kumimoji="0" lang="en-US" altLang="en-US" b="1" i="0" u="none" strike="noStrike" cap="none" normalizeH="0" baseline="0" dirty="0">
                <a:ln>
                  <a:noFill/>
                </a:ln>
                <a:solidFill>
                  <a:srgbClr val="446256"/>
                </a:solidFill>
                <a:effectLst/>
                <a:latin typeface="inherit"/>
              </a:rPr>
              <a:t>11100101 &amp; 00000111</a:t>
            </a:r>
            <a:r>
              <a:rPr kumimoji="0" lang="en-US" altLang="en-US" b="0" i="0" u="none" strike="noStrike" cap="none" normalizeH="0" baseline="0" dirty="0">
                <a:ln>
                  <a:noFill/>
                </a:ln>
                <a:solidFill>
                  <a:srgbClr val="333333"/>
                </a:solidFill>
                <a:effectLst/>
                <a:latin typeface="Helvetica Neue"/>
              </a:rPr>
              <a:t> and </a:t>
            </a:r>
            <a:r>
              <a:rPr kumimoji="0" lang="en-US" altLang="en-US" b="1" i="0" u="none" strike="noStrike" cap="none" normalizeH="0" baseline="0" dirty="0">
                <a:ln>
                  <a:noFill/>
                </a:ln>
                <a:solidFill>
                  <a:srgbClr val="446256"/>
                </a:solidFill>
                <a:effectLst/>
                <a:latin typeface="inherit"/>
              </a:rPr>
              <a:t>11001101 &amp; 00000111</a:t>
            </a:r>
            <a:r>
              <a:rPr kumimoji="0" lang="en-US" altLang="en-US" b="0" i="0" u="none" strike="noStrike" cap="none" normalizeH="0" baseline="0" dirty="0">
                <a:ln>
                  <a:noFill/>
                </a:ln>
                <a:solidFill>
                  <a:srgbClr val="333333"/>
                </a:solidFill>
                <a:effectLst/>
                <a:latin typeface="Helvetica Neue"/>
              </a:rPr>
              <a:t> yield </a:t>
            </a:r>
            <a:r>
              <a:rPr kumimoji="0" lang="en-US" altLang="en-US" b="1" i="0" u="none" strike="noStrike" cap="none" normalizeH="0" baseline="0" dirty="0">
                <a:ln>
                  <a:noFill/>
                </a:ln>
                <a:solidFill>
                  <a:srgbClr val="446256"/>
                </a:solidFill>
                <a:effectLst/>
                <a:latin typeface="inherit"/>
              </a:rPr>
              <a:t>00000101</a:t>
            </a:r>
            <a:r>
              <a:rPr kumimoji="0" lang="en-US" altLang="en-US" b="0" i="0" u="none" strike="noStrike" cap="none" normalizeH="0" baseline="0" dirty="0">
                <a:ln>
                  <a:noFill/>
                </a:ln>
                <a:solidFill>
                  <a:srgbClr val="333333"/>
                </a:solidFill>
                <a:effectLst/>
                <a:latin typeface="Helvetica Neue"/>
              </a:rPr>
              <a:t>. But </a:t>
            </a:r>
            <a:r>
              <a:rPr kumimoji="0" lang="en-US" altLang="en-US" b="1" i="0" u="none" strike="noStrike" cap="none" normalizeH="0" baseline="0" dirty="0" err="1">
                <a:ln>
                  <a:noFill/>
                </a:ln>
                <a:solidFill>
                  <a:srgbClr val="446256"/>
                </a:solidFill>
                <a:effectLst/>
                <a:latin typeface="inherit"/>
              </a:rPr>
              <a:t>supplementalHash</a:t>
            </a:r>
            <a:r>
              <a:rPr kumimoji="0" lang="en-US" altLang="en-US" b="1" i="0" u="none" strike="noStrike" cap="none" normalizeH="0" baseline="0" dirty="0">
                <a:ln>
                  <a:noFill/>
                </a:ln>
                <a:solidFill>
                  <a:srgbClr val="446256"/>
                </a:solidFill>
                <a:effectLst/>
                <a:latin typeface="inherit"/>
              </a:rPr>
              <a:t>(11100101) &amp; 00000111</a:t>
            </a:r>
            <a:r>
              <a:rPr kumimoji="0" lang="en-US" altLang="en-US" b="0" i="0" u="none" strike="noStrike" cap="none" normalizeH="0" baseline="0" dirty="0">
                <a:ln>
                  <a:noFill/>
                </a:ln>
                <a:solidFill>
                  <a:srgbClr val="333333"/>
                </a:solidFill>
                <a:effectLst/>
                <a:latin typeface="Helvetica Neue"/>
              </a:rPr>
              <a:t> and </a:t>
            </a:r>
            <a:r>
              <a:rPr kumimoji="0" lang="en-US" altLang="en-US" b="1" i="0" u="none" strike="noStrike" cap="none" normalizeH="0" baseline="0" dirty="0" err="1">
                <a:ln>
                  <a:noFill/>
                </a:ln>
                <a:solidFill>
                  <a:srgbClr val="446256"/>
                </a:solidFill>
                <a:effectLst/>
                <a:latin typeface="inherit"/>
              </a:rPr>
              <a:t>supplementalHash</a:t>
            </a:r>
            <a:r>
              <a:rPr kumimoji="0" lang="en-US" altLang="en-US" b="1" i="0" u="none" strike="noStrike" cap="none" normalizeH="0" baseline="0" dirty="0">
                <a:ln>
                  <a:noFill/>
                </a:ln>
                <a:solidFill>
                  <a:srgbClr val="446256"/>
                </a:solidFill>
                <a:effectLst/>
                <a:latin typeface="inherit"/>
              </a:rPr>
              <a:t>(11001101) &amp; 00000111</a:t>
            </a:r>
            <a:r>
              <a:rPr kumimoji="0" lang="en-US" altLang="en-US" b="0" i="0" u="none" strike="noStrike" cap="none" normalizeH="0" baseline="0" dirty="0">
                <a:ln>
                  <a:noFill/>
                </a:ln>
                <a:solidFill>
                  <a:srgbClr val="333333"/>
                </a:solidFill>
                <a:effectLst/>
                <a:latin typeface="Helvetica Neue"/>
              </a:rPr>
              <a:t> will be different. Using a supplemental function reduces this type of collision.</a:t>
            </a:r>
            <a:r>
              <a:rPr kumimoji="0" lang="en-US" altLang="en-US" b="0" i="0" u="none" strike="noStrike" cap="none" normalizeH="0" baseline="0" dirty="0">
                <a:ln>
                  <a:noFill/>
                </a:ln>
                <a:solidFill>
                  <a:schemeClr val="tx1"/>
                </a:solidFill>
                <a:effectLst/>
              </a:rPr>
              <a:t> </a:t>
            </a:r>
            <a:endParaRPr kumimoji="0" lang="en-US" altLang="en-US"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255305788"/>
      </p:ext>
    </p:extLst>
  </p:cSld>
  <p:clrMapOvr>
    <a:masterClrMapping/>
  </p:clrMapOvr>
  <mc:AlternateContent xmlns:mc="http://schemas.openxmlformats.org/markup-compatibility/2006" xmlns:p14="http://schemas.microsoft.com/office/powerpoint/2010/main">
    <mc:Choice Requires="p14">
      <p:transition spd="slow" p14:dur="2000" advTm="116042"/>
    </mc:Choice>
    <mc:Fallback xmlns="">
      <p:transition spd="slow" advTm="11604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206315-0265-47C6-881E-2A0B4A9B6867}"/>
              </a:ext>
            </a:extLst>
          </p:cNvPr>
          <p:cNvSpPr>
            <a:spLocks noGrp="1"/>
          </p:cNvSpPr>
          <p:nvPr>
            <p:ph type="title"/>
          </p:nvPr>
        </p:nvSpPr>
        <p:spPr/>
        <p:txBody>
          <a:bodyPr/>
          <a:lstStyle/>
          <a:p>
            <a:r>
              <a:rPr lang="en-IN" dirty="0"/>
              <a:t>What Is Hashing?</a:t>
            </a:r>
          </a:p>
        </p:txBody>
      </p:sp>
      <p:sp>
        <p:nvSpPr>
          <p:cNvPr id="3" name="Content Placeholder 2">
            <a:extLst>
              <a:ext uri="{FF2B5EF4-FFF2-40B4-BE49-F238E27FC236}">
                <a16:creationId xmlns:a16="http://schemas.microsoft.com/office/drawing/2014/main" id="{E9D0F146-41CF-492C-8EE5-861C4B47035E}"/>
              </a:ext>
            </a:extLst>
          </p:cNvPr>
          <p:cNvSpPr>
            <a:spLocks noGrp="1"/>
          </p:cNvSpPr>
          <p:nvPr>
            <p:ph sz="quarter" idx="13"/>
          </p:nvPr>
        </p:nvSpPr>
        <p:spPr>
          <a:xfrm>
            <a:off x="1981201" y="1562624"/>
            <a:ext cx="8306554" cy="369215"/>
          </a:xfrm>
        </p:spPr>
        <p:txBody>
          <a:bodyPr vert="horz" lIns="91440" tIns="0" rIns="91440" bIns="45720" rtlCol="0">
            <a:normAutofit lnSpcReduction="10000"/>
          </a:bodyPr>
          <a:lstStyle/>
          <a:p>
            <a:pPr marL="432" indent="0">
              <a:buNone/>
            </a:pPr>
            <a:r>
              <a:rPr lang="en-US" altLang="en-US" sz="2200" dirty="0"/>
              <a:t>If you know the index of an element in the array, you can retrieve</a:t>
            </a:r>
            <a:endParaRPr lang="en-IN" sz="2200" dirty="0"/>
          </a:p>
        </p:txBody>
      </p:sp>
      <p:sp>
        <p:nvSpPr>
          <p:cNvPr id="4" name="Content Placeholder 3">
            <a:extLst>
              <a:ext uri="{FF2B5EF4-FFF2-40B4-BE49-F238E27FC236}">
                <a16:creationId xmlns:a16="http://schemas.microsoft.com/office/drawing/2014/main" id="{841DD635-F20A-4AA1-A34F-AFB852FE8FC7}"/>
              </a:ext>
            </a:extLst>
          </p:cNvPr>
          <p:cNvSpPr>
            <a:spLocks noGrp="1"/>
          </p:cNvSpPr>
          <p:nvPr>
            <p:ph sz="quarter" idx="14"/>
          </p:nvPr>
        </p:nvSpPr>
        <p:spPr>
          <a:xfrm>
            <a:off x="1981201" y="1988896"/>
            <a:ext cx="3959816" cy="386943"/>
          </a:xfrm>
        </p:spPr>
        <p:txBody>
          <a:bodyPr vert="horz" lIns="91440" tIns="0" rIns="91440" bIns="45720" rtlCol="0">
            <a:normAutofit/>
          </a:bodyPr>
          <a:lstStyle/>
          <a:p>
            <a:pPr marL="432" indent="0">
              <a:buNone/>
            </a:pPr>
            <a:r>
              <a:rPr lang="en-US" altLang="en-US" sz="2200" dirty="0"/>
              <a:t>the element using the index in</a:t>
            </a:r>
            <a:endParaRPr lang="en-IN" sz="2200" dirty="0"/>
          </a:p>
        </p:txBody>
      </p:sp>
      <p:graphicFrame>
        <p:nvGraphicFramePr>
          <p:cNvPr id="17" name="Object 16" descr="O of 1">
            <a:extLst>
              <a:ext uri="{FF2B5EF4-FFF2-40B4-BE49-F238E27FC236}">
                <a16:creationId xmlns:a16="http://schemas.microsoft.com/office/drawing/2014/main" id="{0E005258-B5EC-44EF-B11D-3BDF82C85C42}"/>
              </a:ext>
            </a:extLst>
          </p:cNvPr>
          <p:cNvGraphicFramePr>
            <a:graphicFrameLocks noChangeAspect="1"/>
          </p:cNvGraphicFramePr>
          <p:nvPr/>
        </p:nvGraphicFramePr>
        <p:xfrm>
          <a:off x="5995988" y="1999613"/>
          <a:ext cx="546100" cy="381000"/>
        </p:xfrm>
        <a:graphic>
          <a:graphicData uri="http://schemas.openxmlformats.org/presentationml/2006/ole">
            <mc:AlternateContent xmlns:mc="http://schemas.openxmlformats.org/markup-compatibility/2006">
              <mc:Choice xmlns:v="urn:schemas-microsoft-com:vml" Requires="v">
                <p:oleObj spid="_x0000_s3082" name="Equation" r:id="rId3" imgW="545760" imgH="380880" progId="Equation.DSMT4">
                  <p:embed/>
                </p:oleObj>
              </mc:Choice>
              <mc:Fallback>
                <p:oleObj name="Equation" r:id="rId3" imgW="545760" imgH="380880" progId="Equation.DSMT4">
                  <p:embed/>
                  <p:pic>
                    <p:nvPicPr>
                      <p:cNvPr id="17" name="Object 16" descr="O of 1">
                        <a:extLst>
                          <a:ext uri="{FF2B5EF4-FFF2-40B4-BE49-F238E27FC236}">
                            <a16:creationId xmlns:a16="http://schemas.microsoft.com/office/drawing/2014/main" id="{0E005258-B5EC-44EF-B11D-3BDF82C85C42}"/>
                          </a:ext>
                        </a:extLst>
                      </p:cNvPr>
                      <p:cNvPicPr/>
                      <p:nvPr/>
                    </p:nvPicPr>
                    <p:blipFill>
                      <a:blip r:embed="rId4"/>
                      <a:stretch>
                        <a:fillRect/>
                      </a:stretch>
                    </p:blipFill>
                    <p:spPr>
                      <a:xfrm>
                        <a:off x="5995988" y="1999613"/>
                        <a:ext cx="546100" cy="381000"/>
                      </a:xfrm>
                      <a:prstGeom prst="rect">
                        <a:avLst/>
                      </a:prstGeom>
                    </p:spPr>
                  </p:pic>
                </p:oleObj>
              </mc:Fallback>
            </mc:AlternateContent>
          </a:graphicData>
        </a:graphic>
      </p:graphicFrame>
      <p:sp>
        <p:nvSpPr>
          <p:cNvPr id="5" name="Content Placeholder 4">
            <a:extLst>
              <a:ext uri="{FF2B5EF4-FFF2-40B4-BE49-F238E27FC236}">
                <a16:creationId xmlns:a16="http://schemas.microsoft.com/office/drawing/2014/main" id="{E788AB55-401E-4D4E-9101-418044DE48E2}"/>
              </a:ext>
            </a:extLst>
          </p:cNvPr>
          <p:cNvSpPr>
            <a:spLocks noGrp="1"/>
          </p:cNvSpPr>
          <p:nvPr>
            <p:ph sz="quarter" idx="15"/>
          </p:nvPr>
        </p:nvSpPr>
        <p:spPr>
          <a:xfrm>
            <a:off x="6630694" y="1981682"/>
            <a:ext cx="3417375" cy="394156"/>
          </a:xfrm>
        </p:spPr>
        <p:txBody>
          <a:bodyPr vert="horz" lIns="0" tIns="0" rIns="0" bIns="0" rtlCol="0">
            <a:normAutofit/>
          </a:bodyPr>
          <a:lstStyle/>
          <a:p>
            <a:pPr marL="432" indent="0">
              <a:buNone/>
            </a:pPr>
            <a:r>
              <a:rPr lang="en-US" altLang="en-US" sz="2200" dirty="0"/>
              <a:t>time. So, can we store the</a:t>
            </a:r>
            <a:endParaRPr lang="en-IN" sz="2200" dirty="0"/>
          </a:p>
        </p:txBody>
      </p:sp>
      <p:sp>
        <p:nvSpPr>
          <p:cNvPr id="6" name="Content Placeholder 5">
            <a:extLst>
              <a:ext uri="{FF2B5EF4-FFF2-40B4-BE49-F238E27FC236}">
                <a16:creationId xmlns:a16="http://schemas.microsoft.com/office/drawing/2014/main" id="{0A17EB83-A867-4B1F-97E7-96E20FF20D68}"/>
              </a:ext>
            </a:extLst>
          </p:cNvPr>
          <p:cNvSpPr>
            <a:spLocks noGrp="1"/>
          </p:cNvSpPr>
          <p:nvPr>
            <p:ph sz="quarter" idx="16"/>
          </p:nvPr>
        </p:nvSpPr>
        <p:spPr>
          <a:xfrm>
            <a:off x="1981201" y="2468466"/>
            <a:ext cx="8438827" cy="737979"/>
          </a:xfrm>
        </p:spPr>
        <p:txBody>
          <a:bodyPr vert="horz" lIns="91440" tIns="0" rIns="91440" bIns="45720" rtlCol="0">
            <a:normAutofit/>
          </a:bodyPr>
          <a:lstStyle/>
          <a:p>
            <a:pPr marL="432" indent="0">
              <a:buNone/>
            </a:pPr>
            <a:r>
              <a:rPr lang="en-US" altLang="en-US" sz="2200" dirty="0"/>
              <a:t>values in an array and use the key as the index to find the value? The answer is yes if you can map a key to an index.</a:t>
            </a:r>
          </a:p>
        </p:txBody>
      </p:sp>
      <p:sp>
        <p:nvSpPr>
          <p:cNvPr id="7" name="Content Placeholder 6">
            <a:extLst>
              <a:ext uri="{FF2B5EF4-FFF2-40B4-BE49-F238E27FC236}">
                <a16:creationId xmlns:a16="http://schemas.microsoft.com/office/drawing/2014/main" id="{757C9C49-DF8D-4410-8C71-19440BDEAFC8}"/>
              </a:ext>
            </a:extLst>
          </p:cNvPr>
          <p:cNvSpPr>
            <a:spLocks noGrp="1"/>
          </p:cNvSpPr>
          <p:nvPr>
            <p:ph sz="quarter" idx="17"/>
          </p:nvPr>
        </p:nvSpPr>
        <p:spPr>
          <a:xfrm>
            <a:off x="1981200" y="3376532"/>
            <a:ext cx="8376834" cy="1086980"/>
          </a:xfrm>
        </p:spPr>
        <p:txBody>
          <a:bodyPr vert="horz" lIns="91440" tIns="0" rIns="91440" bIns="45720" rtlCol="0">
            <a:normAutofit/>
          </a:bodyPr>
          <a:lstStyle/>
          <a:p>
            <a:pPr marL="432" indent="0">
              <a:buNone/>
            </a:pPr>
            <a:r>
              <a:rPr lang="en-US" altLang="en-US" sz="2200" dirty="0"/>
              <a:t>The array that stores the values is called a </a:t>
            </a:r>
            <a:r>
              <a:rPr lang="en-US" altLang="en-US" sz="2200" b="1" dirty="0"/>
              <a:t>hash table</a:t>
            </a:r>
            <a:r>
              <a:rPr lang="en-US" altLang="en-US" sz="2200" dirty="0"/>
              <a:t>. The function that maps a key to an index in the hash table is called a </a:t>
            </a:r>
            <a:r>
              <a:rPr lang="en-US" altLang="en-US" sz="2200" b="1" dirty="0"/>
              <a:t>hash function</a:t>
            </a:r>
            <a:r>
              <a:rPr lang="en-US" altLang="en-US" sz="2200" dirty="0"/>
              <a:t>.</a:t>
            </a:r>
          </a:p>
        </p:txBody>
      </p:sp>
      <p:sp>
        <p:nvSpPr>
          <p:cNvPr id="8" name="Content Placeholder 7">
            <a:extLst>
              <a:ext uri="{FF2B5EF4-FFF2-40B4-BE49-F238E27FC236}">
                <a16:creationId xmlns:a16="http://schemas.microsoft.com/office/drawing/2014/main" id="{CA255D2E-F700-43CA-88DA-39BA9EA94547}"/>
              </a:ext>
            </a:extLst>
          </p:cNvPr>
          <p:cNvSpPr>
            <a:spLocks noGrp="1"/>
          </p:cNvSpPr>
          <p:nvPr>
            <p:ph sz="quarter" idx="18"/>
          </p:nvPr>
        </p:nvSpPr>
        <p:spPr>
          <a:xfrm>
            <a:off x="1981201" y="4684686"/>
            <a:ext cx="8152646" cy="817213"/>
          </a:xfrm>
        </p:spPr>
        <p:txBody>
          <a:bodyPr vert="horz" lIns="91440" tIns="0" rIns="91440" bIns="45720" rtlCol="0">
            <a:normAutofit/>
          </a:bodyPr>
          <a:lstStyle/>
          <a:p>
            <a:pPr marL="432" indent="0">
              <a:buNone/>
            </a:pPr>
            <a:r>
              <a:rPr lang="en-US" altLang="en-US" sz="2200" b="1" dirty="0"/>
              <a:t>Hashing</a:t>
            </a:r>
            <a:r>
              <a:rPr lang="en-US" altLang="en-US" sz="2200" dirty="0"/>
              <a:t> is a technique that retrieves the value using the index obtained from key without performing a search.</a:t>
            </a:r>
          </a:p>
        </p:txBody>
      </p:sp>
    </p:spTree>
    <p:extLst>
      <p:ext uri="{BB962C8B-B14F-4D97-AF65-F5344CB8AC3E}">
        <p14:creationId xmlns:p14="http://schemas.microsoft.com/office/powerpoint/2010/main" val="41664774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Title 1"/>
          <p:cNvSpPr>
            <a:spLocks noGrp="1"/>
          </p:cNvSpPr>
          <p:nvPr>
            <p:ph type="title"/>
          </p:nvPr>
        </p:nvSpPr>
        <p:spPr/>
        <p:txBody>
          <a:bodyPr/>
          <a:lstStyle/>
          <a:p>
            <a:r>
              <a:rPr lang="en-US">
                <a:latin typeface="Tahoma" charset="0"/>
              </a:rPr>
              <a:t>More General Kinds of Keys</a:t>
            </a:r>
          </a:p>
        </p:txBody>
      </p:sp>
      <p:sp>
        <p:nvSpPr>
          <p:cNvPr id="10242" name="Content Placeholder 2" descr="Rectangle: Click to edit Master text styles&#10;Second level&#10;Third level&#10;Fourth level&#10;Fifth level"/>
          <p:cNvSpPr>
            <a:spLocks noGrp="1"/>
          </p:cNvSpPr>
          <p:nvPr>
            <p:ph idx="1"/>
          </p:nvPr>
        </p:nvSpPr>
        <p:spPr>
          <a:xfrm>
            <a:off x="2209800" y="1447800"/>
            <a:ext cx="8153400" cy="4953000"/>
          </a:xfrm>
        </p:spPr>
        <p:txBody>
          <a:bodyPr/>
          <a:lstStyle/>
          <a:p>
            <a:r>
              <a:rPr lang="en-US">
                <a:latin typeface="Tahoma" charset="0"/>
              </a:rPr>
              <a:t>But what should we do if our keys are not integers in the range from 0 to N – 1?</a:t>
            </a:r>
          </a:p>
          <a:p>
            <a:pPr lvl="1"/>
            <a:r>
              <a:rPr lang="en-US">
                <a:latin typeface="Tahoma" charset="0"/>
              </a:rPr>
              <a:t>Use a </a:t>
            </a:r>
            <a:r>
              <a:rPr lang="en-US" b="1">
                <a:latin typeface="Tahoma" charset="0"/>
              </a:rPr>
              <a:t>hash function </a:t>
            </a:r>
            <a:r>
              <a:rPr lang="en-US">
                <a:latin typeface="Tahoma" charset="0"/>
              </a:rPr>
              <a:t>to map general keys to corresponding indices in a table.</a:t>
            </a:r>
          </a:p>
          <a:p>
            <a:pPr lvl="1"/>
            <a:r>
              <a:rPr lang="en-US">
                <a:latin typeface="Tahoma" charset="0"/>
              </a:rPr>
              <a:t>For instance, the last four digits of a Social Security number.</a:t>
            </a:r>
          </a:p>
        </p:txBody>
      </p:sp>
      <p:sp>
        <p:nvSpPr>
          <p:cNvPr id="5" name="Footer Placeholder 4"/>
          <p:cNvSpPr>
            <a:spLocks noGrp="1"/>
          </p:cNvSpPr>
          <p:nvPr>
            <p:ph type="ftr" sz="quarter" idx="11"/>
          </p:nvPr>
        </p:nvSpPr>
        <p:spPr/>
        <p:txBody>
          <a:bodyPr/>
          <a:lstStyle/>
          <a:p>
            <a:pPr>
              <a:defRPr/>
            </a:pPr>
            <a:r>
              <a:rPr lang="en-US" dirty="0"/>
              <a:t>Hash Tables</a:t>
            </a:r>
          </a:p>
        </p:txBody>
      </p:sp>
      <p:sp>
        <p:nvSpPr>
          <p:cNvPr id="10245" name="Slide Number Placeholder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ahoma" charset="0"/>
                <a:ea typeface="ＭＳ Ｐゴシック" charset="0"/>
                <a:cs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eaLnBrk="1" hangingPunct="1"/>
            <a:fld id="{C8880455-608B-4D49-A079-025340FE0590}" type="slidenum">
              <a:rPr lang="en-US" sz="1400"/>
              <a:pPr eaLnBrk="1" hangingPunct="1"/>
              <a:t>5</a:t>
            </a:fld>
            <a:endParaRPr lang="en-US" sz="1400"/>
          </a:p>
        </p:txBody>
      </p:sp>
      <p:sp>
        <p:nvSpPr>
          <p:cNvPr id="10246" name="Rectangle 384"/>
          <p:cNvSpPr>
            <a:spLocks noChangeArrowheads="1"/>
          </p:cNvSpPr>
          <p:nvPr/>
        </p:nvSpPr>
        <p:spPr bwMode="auto">
          <a:xfrm>
            <a:off x="5289550" y="4114800"/>
            <a:ext cx="304800" cy="304800"/>
          </a:xfrm>
          <a:prstGeom prst="rect">
            <a:avLst/>
          </a:prstGeom>
          <a:noFill/>
          <a:ln w="19050">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r>
              <a:rPr lang="en-US">
                <a:sym typeface="Symbol" charset="0"/>
              </a:rPr>
              <a:t></a:t>
            </a:r>
            <a:endParaRPr lang="en-US"/>
          </a:p>
        </p:txBody>
      </p:sp>
      <p:sp>
        <p:nvSpPr>
          <p:cNvPr id="10247" name="Rectangle 385"/>
          <p:cNvSpPr>
            <a:spLocks noChangeArrowheads="1"/>
          </p:cNvSpPr>
          <p:nvPr/>
        </p:nvSpPr>
        <p:spPr bwMode="auto">
          <a:xfrm>
            <a:off x="5289550" y="4419600"/>
            <a:ext cx="304800" cy="304800"/>
          </a:xfrm>
          <a:prstGeom prst="rect">
            <a:avLst/>
          </a:prstGeom>
          <a:noFill/>
          <a:ln w="19050">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10248" name="Rectangle 386"/>
          <p:cNvSpPr>
            <a:spLocks noChangeArrowheads="1"/>
          </p:cNvSpPr>
          <p:nvPr/>
        </p:nvSpPr>
        <p:spPr bwMode="auto">
          <a:xfrm>
            <a:off x="5289550" y="4724400"/>
            <a:ext cx="304800" cy="304800"/>
          </a:xfrm>
          <a:prstGeom prst="rect">
            <a:avLst/>
          </a:prstGeom>
          <a:noFill/>
          <a:ln w="19050">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sym typeface="Symbol" charset="0"/>
            </a:endParaRPr>
          </a:p>
        </p:txBody>
      </p:sp>
      <p:sp>
        <p:nvSpPr>
          <p:cNvPr id="10249" name="Rectangle 387"/>
          <p:cNvSpPr>
            <a:spLocks noChangeArrowheads="1"/>
          </p:cNvSpPr>
          <p:nvPr/>
        </p:nvSpPr>
        <p:spPr bwMode="auto">
          <a:xfrm>
            <a:off x="5289550" y="5029200"/>
            <a:ext cx="304800" cy="304800"/>
          </a:xfrm>
          <a:prstGeom prst="rect">
            <a:avLst/>
          </a:prstGeom>
          <a:noFill/>
          <a:ln w="19050">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r>
              <a:rPr lang="en-US">
                <a:sym typeface="Symbol" charset="0"/>
              </a:rPr>
              <a:t></a:t>
            </a:r>
          </a:p>
        </p:txBody>
      </p:sp>
      <p:sp>
        <p:nvSpPr>
          <p:cNvPr id="10250" name="Rectangle 388"/>
          <p:cNvSpPr>
            <a:spLocks noChangeArrowheads="1"/>
          </p:cNvSpPr>
          <p:nvPr/>
        </p:nvSpPr>
        <p:spPr bwMode="auto">
          <a:xfrm>
            <a:off x="5289550" y="5334000"/>
            <a:ext cx="304800" cy="304800"/>
          </a:xfrm>
          <a:prstGeom prst="rect">
            <a:avLst/>
          </a:prstGeom>
          <a:noFill/>
          <a:ln w="19050">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10251" name="Text Box 392"/>
          <p:cNvSpPr txBox="1">
            <a:spLocks noChangeArrowheads="1"/>
          </p:cNvSpPr>
          <p:nvPr/>
        </p:nvSpPr>
        <p:spPr bwMode="auto">
          <a:xfrm>
            <a:off x="4953000" y="4038600"/>
            <a:ext cx="33655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a14:hiddenLine>
            </a:ext>
          </a:extLst>
        </p:spPr>
        <p:txBody>
          <a:bodyPr wrap="none">
            <a:spAutoFit/>
          </a:bodyPr>
          <a:lstStyle>
            <a:lvl1pPr eaLnBrk="0" hangingPunct="0">
              <a:defRPr sz="2400">
                <a:solidFill>
                  <a:schemeClr val="tx1"/>
                </a:solidFill>
                <a:latin typeface="Tahoma" charset="0"/>
                <a:ea typeface="ＭＳ Ｐゴシック" charset="0"/>
                <a:cs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eaLnBrk="1" hangingPunct="1"/>
            <a:r>
              <a:rPr lang="en-US">
                <a:latin typeface="Times New Roman" charset="0"/>
              </a:rPr>
              <a:t>0</a:t>
            </a:r>
          </a:p>
        </p:txBody>
      </p:sp>
      <p:sp>
        <p:nvSpPr>
          <p:cNvPr id="10252" name="Text Box 393"/>
          <p:cNvSpPr txBox="1">
            <a:spLocks noChangeArrowheads="1"/>
          </p:cNvSpPr>
          <p:nvPr/>
        </p:nvSpPr>
        <p:spPr bwMode="auto">
          <a:xfrm>
            <a:off x="4953000" y="4343400"/>
            <a:ext cx="33655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a14:hiddenLine>
            </a:ext>
          </a:extLst>
        </p:spPr>
        <p:txBody>
          <a:bodyPr wrap="none">
            <a:spAutoFit/>
          </a:bodyPr>
          <a:lstStyle>
            <a:lvl1pPr eaLnBrk="0" hangingPunct="0">
              <a:defRPr sz="2400">
                <a:solidFill>
                  <a:schemeClr val="tx1"/>
                </a:solidFill>
                <a:latin typeface="Tahoma" charset="0"/>
                <a:ea typeface="ＭＳ Ｐゴシック" charset="0"/>
                <a:cs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eaLnBrk="1" hangingPunct="1"/>
            <a:r>
              <a:rPr lang="en-US">
                <a:latin typeface="Times New Roman" charset="0"/>
              </a:rPr>
              <a:t>1</a:t>
            </a:r>
          </a:p>
        </p:txBody>
      </p:sp>
      <p:sp>
        <p:nvSpPr>
          <p:cNvPr id="10253" name="Text Box 394"/>
          <p:cNvSpPr txBox="1">
            <a:spLocks noChangeArrowheads="1"/>
          </p:cNvSpPr>
          <p:nvPr/>
        </p:nvSpPr>
        <p:spPr bwMode="auto">
          <a:xfrm>
            <a:off x="4953000" y="4648200"/>
            <a:ext cx="33655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a14:hiddenLine>
            </a:ext>
          </a:extLst>
        </p:spPr>
        <p:txBody>
          <a:bodyPr wrap="none">
            <a:spAutoFit/>
          </a:bodyPr>
          <a:lstStyle>
            <a:lvl1pPr eaLnBrk="0" hangingPunct="0">
              <a:defRPr sz="2400">
                <a:solidFill>
                  <a:schemeClr val="tx1"/>
                </a:solidFill>
                <a:latin typeface="Tahoma" charset="0"/>
                <a:ea typeface="ＭＳ Ｐゴシック" charset="0"/>
                <a:cs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eaLnBrk="1" hangingPunct="1"/>
            <a:r>
              <a:rPr lang="en-US">
                <a:latin typeface="Times New Roman" charset="0"/>
              </a:rPr>
              <a:t>2</a:t>
            </a:r>
          </a:p>
        </p:txBody>
      </p:sp>
      <p:sp>
        <p:nvSpPr>
          <p:cNvPr id="10254" name="Text Box 395"/>
          <p:cNvSpPr txBox="1">
            <a:spLocks noChangeArrowheads="1"/>
          </p:cNvSpPr>
          <p:nvPr/>
        </p:nvSpPr>
        <p:spPr bwMode="auto">
          <a:xfrm>
            <a:off x="4953000" y="4953000"/>
            <a:ext cx="33655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a14:hiddenLine>
            </a:ext>
          </a:extLst>
        </p:spPr>
        <p:txBody>
          <a:bodyPr wrap="none">
            <a:spAutoFit/>
          </a:bodyPr>
          <a:lstStyle>
            <a:lvl1pPr eaLnBrk="0" hangingPunct="0">
              <a:defRPr sz="2400">
                <a:solidFill>
                  <a:schemeClr val="tx1"/>
                </a:solidFill>
                <a:latin typeface="Tahoma" charset="0"/>
                <a:ea typeface="ＭＳ Ｐゴシック" charset="0"/>
                <a:cs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eaLnBrk="1" hangingPunct="1"/>
            <a:r>
              <a:rPr lang="en-US">
                <a:latin typeface="Times New Roman" charset="0"/>
              </a:rPr>
              <a:t>3</a:t>
            </a:r>
          </a:p>
        </p:txBody>
      </p:sp>
      <p:sp>
        <p:nvSpPr>
          <p:cNvPr id="10255" name="Text Box 396"/>
          <p:cNvSpPr txBox="1">
            <a:spLocks noChangeArrowheads="1"/>
          </p:cNvSpPr>
          <p:nvPr/>
        </p:nvSpPr>
        <p:spPr bwMode="auto">
          <a:xfrm>
            <a:off x="4953000" y="5257800"/>
            <a:ext cx="33655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a14:hiddenLine>
            </a:ext>
          </a:extLst>
        </p:spPr>
        <p:txBody>
          <a:bodyPr wrap="none">
            <a:spAutoFit/>
          </a:bodyPr>
          <a:lstStyle>
            <a:lvl1pPr eaLnBrk="0" hangingPunct="0">
              <a:defRPr sz="2400">
                <a:solidFill>
                  <a:schemeClr val="tx1"/>
                </a:solidFill>
                <a:latin typeface="Tahoma" charset="0"/>
                <a:ea typeface="ＭＳ Ｐゴシック" charset="0"/>
                <a:cs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eaLnBrk="1" hangingPunct="1"/>
            <a:r>
              <a:rPr lang="en-US">
                <a:latin typeface="Times New Roman" charset="0"/>
              </a:rPr>
              <a:t>4</a:t>
            </a:r>
          </a:p>
        </p:txBody>
      </p:sp>
      <p:sp>
        <p:nvSpPr>
          <p:cNvPr id="10256" name="AutoShape 401"/>
          <p:cNvSpPr>
            <a:spLocks noChangeArrowheads="1"/>
          </p:cNvSpPr>
          <p:nvPr/>
        </p:nvSpPr>
        <p:spPr bwMode="auto">
          <a:xfrm>
            <a:off x="5867400" y="5334000"/>
            <a:ext cx="1600200" cy="304800"/>
          </a:xfrm>
          <a:prstGeom prst="roundRect">
            <a:avLst>
              <a:gd name="adj" fmla="val 16667"/>
            </a:avLst>
          </a:prstGeom>
          <a:solidFill>
            <a:schemeClr val="accent1"/>
          </a:solidFill>
          <a:ln w="19050">
            <a:solidFill>
              <a:schemeClr val="tx1"/>
            </a:solidFill>
            <a:round/>
            <a:headEnd/>
            <a:tailEnd/>
          </a:ln>
        </p:spPr>
        <p:txBody>
          <a:bodyPr wrap="none" anchor="ctr"/>
          <a:lstStyle/>
          <a:p>
            <a:r>
              <a:rPr lang="en-US" sz="1600" b="1"/>
              <a:t>451-229-0004</a:t>
            </a:r>
          </a:p>
        </p:txBody>
      </p:sp>
      <p:sp>
        <p:nvSpPr>
          <p:cNvPr id="10257" name="AutoShape 402"/>
          <p:cNvSpPr>
            <a:spLocks noChangeArrowheads="1"/>
          </p:cNvSpPr>
          <p:nvPr/>
        </p:nvSpPr>
        <p:spPr bwMode="auto">
          <a:xfrm>
            <a:off x="5867400" y="4724400"/>
            <a:ext cx="1600200" cy="304800"/>
          </a:xfrm>
          <a:prstGeom prst="roundRect">
            <a:avLst>
              <a:gd name="adj" fmla="val 16667"/>
            </a:avLst>
          </a:prstGeom>
          <a:solidFill>
            <a:schemeClr val="accent1"/>
          </a:solidFill>
          <a:ln w="19050">
            <a:solidFill>
              <a:schemeClr val="tx1"/>
            </a:solidFill>
            <a:round/>
            <a:headEnd/>
            <a:tailEnd/>
          </a:ln>
        </p:spPr>
        <p:txBody>
          <a:bodyPr wrap="none" anchor="ctr"/>
          <a:lstStyle/>
          <a:p>
            <a:r>
              <a:rPr lang="en-US" sz="1600" b="1"/>
              <a:t>981-101-0002</a:t>
            </a:r>
          </a:p>
        </p:txBody>
      </p:sp>
      <p:sp>
        <p:nvSpPr>
          <p:cNvPr id="10258" name="Line 403"/>
          <p:cNvSpPr>
            <a:spLocks noChangeShapeType="1"/>
          </p:cNvSpPr>
          <p:nvPr/>
        </p:nvSpPr>
        <p:spPr bwMode="auto">
          <a:xfrm>
            <a:off x="5441950" y="5486400"/>
            <a:ext cx="425450" cy="0"/>
          </a:xfrm>
          <a:prstGeom prst="line">
            <a:avLst/>
          </a:prstGeom>
          <a:noFill/>
          <a:ln w="19050">
            <a:solidFill>
              <a:schemeClr val="tx1"/>
            </a:solidFill>
            <a:round/>
            <a:headEnd type="oval" w="med" len="med"/>
            <a:tailEnd type="triangle" w="med" len="med"/>
          </a:ln>
          <a:extLst>
            <a:ext uri="{909E8E84-426E-40dd-AFC4-6F175D3DCCD1}">
              <a14:hiddenFill xmlns:a14="http://schemas.microsoft.com/office/drawing/2010/main" xmlns="">
                <a:noFill/>
              </a14:hiddenFill>
            </a:ext>
          </a:extLst>
        </p:spPr>
        <p:txBody>
          <a:bodyPr wrap="none" anchor="ctr"/>
          <a:lstStyle/>
          <a:p>
            <a:endParaRPr lang="en-US"/>
          </a:p>
        </p:txBody>
      </p:sp>
      <p:sp>
        <p:nvSpPr>
          <p:cNvPr id="10259" name="AutoShape 406"/>
          <p:cNvSpPr>
            <a:spLocks noChangeArrowheads="1"/>
          </p:cNvSpPr>
          <p:nvPr/>
        </p:nvSpPr>
        <p:spPr bwMode="auto">
          <a:xfrm>
            <a:off x="5867400" y="4419600"/>
            <a:ext cx="1600200" cy="304800"/>
          </a:xfrm>
          <a:prstGeom prst="roundRect">
            <a:avLst>
              <a:gd name="adj" fmla="val 16667"/>
            </a:avLst>
          </a:prstGeom>
          <a:solidFill>
            <a:schemeClr val="accent1"/>
          </a:solidFill>
          <a:ln w="19050">
            <a:solidFill>
              <a:schemeClr val="tx1"/>
            </a:solidFill>
            <a:round/>
            <a:headEnd/>
            <a:tailEnd/>
          </a:ln>
        </p:spPr>
        <p:txBody>
          <a:bodyPr wrap="none" anchor="ctr"/>
          <a:lstStyle/>
          <a:p>
            <a:r>
              <a:rPr lang="en-US" sz="1600" b="1"/>
              <a:t>025-612-0001</a:t>
            </a:r>
          </a:p>
        </p:txBody>
      </p:sp>
      <p:sp>
        <p:nvSpPr>
          <p:cNvPr id="10260" name="Line 407"/>
          <p:cNvSpPr>
            <a:spLocks noChangeShapeType="1"/>
          </p:cNvSpPr>
          <p:nvPr/>
        </p:nvSpPr>
        <p:spPr bwMode="auto">
          <a:xfrm>
            <a:off x="5441950" y="4572000"/>
            <a:ext cx="425450" cy="0"/>
          </a:xfrm>
          <a:prstGeom prst="line">
            <a:avLst/>
          </a:prstGeom>
          <a:noFill/>
          <a:ln w="19050">
            <a:solidFill>
              <a:schemeClr val="tx1"/>
            </a:solidFill>
            <a:round/>
            <a:headEnd type="oval" w="med" len="med"/>
            <a:tailEnd type="triangle" w="med" len="med"/>
          </a:ln>
          <a:extLst>
            <a:ext uri="{909E8E84-426E-40dd-AFC4-6F175D3DCCD1}">
              <a14:hiddenFill xmlns:a14="http://schemas.microsoft.com/office/drawing/2010/main" xmlns="">
                <a:noFill/>
              </a14:hiddenFill>
            </a:ext>
          </a:extLst>
        </p:spPr>
        <p:txBody>
          <a:bodyPr wrap="none" anchor="ctr"/>
          <a:lstStyle/>
          <a:p>
            <a:endParaRPr lang="en-US"/>
          </a:p>
        </p:txBody>
      </p:sp>
      <p:sp>
        <p:nvSpPr>
          <p:cNvPr id="10261" name="Line 408"/>
          <p:cNvSpPr>
            <a:spLocks noChangeShapeType="1"/>
          </p:cNvSpPr>
          <p:nvPr/>
        </p:nvSpPr>
        <p:spPr bwMode="auto">
          <a:xfrm>
            <a:off x="5410200" y="4876800"/>
            <a:ext cx="425450" cy="0"/>
          </a:xfrm>
          <a:prstGeom prst="line">
            <a:avLst/>
          </a:prstGeom>
          <a:noFill/>
          <a:ln w="19050">
            <a:solidFill>
              <a:schemeClr val="tx1"/>
            </a:solidFill>
            <a:round/>
            <a:headEnd type="oval" w="med" len="med"/>
            <a:tailEnd type="triangle" w="med" len="med"/>
          </a:ln>
          <a:extLst>
            <a:ext uri="{909E8E84-426E-40dd-AFC4-6F175D3DCCD1}">
              <a14:hiddenFill xmlns:a14="http://schemas.microsoft.com/office/drawing/2010/main" xmlns="">
                <a:noFill/>
              </a14:hiddenFill>
            </a:ext>
          </a:extLst>
        </p:spPr>
        <p:txBody>
          <a:bodyPr wrap="none" anchor="ctr"/>
          <a:lstStyle/>
          <a:p>
            <a:endParaRPr lang="en-US"/>
          </a:p>
        </p:txBody>
      </p:sp>
      <p:sp>
        <p:nvSpPr>
          <p:cNvPr id="10262" name="Text Box 20"/>
          <p:cNvSpPr txBox="1">
            <a:spLocks noChangeArrowheads="1"/>
          </p:cNvSpPr>
          <p:nvPr/>
        </p:nvSpPr>
        <p:spPr bwMode="auto">
          <a:xfrm rot="5400000">
            <a:off x="5318125" y="5730875"/>
            <a:ext cx="48895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a14:hiddenLine>
            </a:ext>
          </a:extLst>
        </p:spPr>
        <p:txBody>
          <a:bodyPr wrap="none">
            <a:spAutoFit/>
          </a:bodyPr>
          <a:lstStyle>
            <a:lvl1pPr eaLnBrk="0" hangingPunct="0">
              <a:defRPr sz="2400">
                <a:solidFill>
                  <a:schemeClr val="tx1"/>
                </a:solidFill>
                <a:latin typeface="Tahoma" charset="0"/>
                <a:ea typeface="ＭＳ Ｐゴシック" charset="0"/>
                <a:cs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eaLnBrk="1" hangingPunct="1"/>
            <a:r>
              <a:rPr lang="en-US">
                <a:latin typeface="Times New Roman" charset="0"/>
              </a:rPr>
              <a:t>…</a:t>
            </a:r>
          </a:p>
        </p:txBody>
      </p:sp>
    </p:spTree>
    <p:extLst>
      <p:ext uri="{BB962C8B-B14F-4D97-AF65-F5344CB8AC3E}">
        <p14:creationId xmlns:p14="http://schemas.microsoft.com/office/powerpoint/2010/main" val="29833179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Title 4"/>
          <p:cNvSpPr txBox="1">
            <a:spLocks noGrp="1"/>
          </p:cNvSpPr>
          <p:nvPr>
            <p:ph type="title"/>
          </p:nvPr>
        </p:nvSpPr>
        <p:spPr>
          <a:xfrm>
            <a:off x="1773766" y="0"/>
            <a:ext cx="8513234" cy="816042"/>
          </a:xfrm>
          <a:prstGeom prst="rect">
            <a:avLst/>
          </a:prstGeom>
        </p:spPr>
        <p:txBody>
          <a:bodyPr/>
          <a:lstStyle/>
          <a:p>
            <a:pPr algn="ctr"/>
            <a:r>
              <a:rPr dirty="0"/>
              <a:t>Hashing</a:t>
            </a:r>
          </a:p>
        </p:txBody>
      </p:sp>
      <p:sp>
        <p:nvSpPr>
          <p:cNvPr id="50" name="Content Placeholder 5"/>
          <p:cNvSpPr txBox="1">
            <a:spLocks noGrp="1"/>
          </p:cNvSpPr>
          <p:nvPr>
            <p:ph type="body" idx="1"/>
          </p:nvPr>
        </p:nvSpPr>
        <p:spPr>
          <a:prstGeom prst="rect">
            <a:avLst/>
          </a:prstGeom>
        </p:spPr>
        <p:txBody>
          <a:bodyPr/>
          <a:lstStyle/>
          <a:p>
            <a:r>
              <a:rPr dirty="0"/>
              <a:t>A technique that determines an index into a table using only an entry’s search key</a:t>
            </a:r>
          </a:p>
          <a:p>
            <a:r>
              <a:rPr dirty="0"/>
              <a:t>Hash function </a:t>
            </a:r>
          </a:p>
          <a:p>
            <a:pPr lvl="1"/>
            <a:r>
              <a:rPr dirty="0"/>
              <a:t>Takes a search key and produces the integer index of an element in the hash table</a:t>
            </a:r>
          </a:p>
          <a:p>
            <a:pPr lvl="1"/>
            <a:r>
              <a:rPr dirty="0"/>
              <a:t>Search key is mapped, or hashed, to the index</a:t>
            </a:r>
          </a:p>
        </p:txBody>
      </p:sp>
      <p:graphicFrame>
        <p:nvGraphicFramePr>
          <p:cNvPr id="2" name="Table 2">
            <a:extLst>
              <a:ext uri="{FF2B5EF4-FFF2-40B4-BE49-F238E27FC236}">
                <a16:creationId xmlns:a16="http://schemas.microsoft.com/office/drawing/2014/main" id="{35C65ED5-C2E4-4373-B3E3-1A064BF260EF}"/>
              </a:ext>
            </a:extLst>
          </p:cNvPr>
          <p:cNvGraphicFramePr>
            <a:graphicFrameLocks noGrp="1"/>
          </p:cNvGraphicFramePr>
          <p:nvPr>
            <p:extLst>
              <p:ext uri="{D42A27DB-BD31-4B8C-83A1-F6EECF244321}">
                <p14:modId xmlns:p14="http://schemas.microsoft.com/office/powerpoint/2010/main" val="67350400"/>
              </p:ext>
            </p:extLst>
          </p:nvPr>
        </p:nvGraphicFramePr>
        <p:xfrm>
          <a:off x="1632989" y="5108786"/>
          <a:ext cx="8128000" cy="370840"/>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1862451236"/>
                    </a:ext>
                  </a:extLst>
                </a:gridCol>
                <a:gridCol w="1016000">
                  <a:extLst>
                    <a:ext uri="{9D8B030D-6E8A-4147-A177-3AD203B41FA5}">
                      <a16:colId xmlns:a16="http://schemas.microsoft.com/office/drawing/2014/main" val="931493228"/>
                    </a:ext>
                  </a:extLst>
                </a:gridCol>
                <a:gridCol w="1016000">
                  <a:extLst>
                    <a:ext uri="{9D8B030D-6E8A-4147-A177-3AD203B41FA5}">
                      <a16:colId xmlns:a16="http://schemas.microsoft.com/office/drawing/2014/main" val="1320346374"/>
                    </a:ext>
                  </a:extLst>
                </a:gridCol>
                <a:gridCol w="1016000">
                  <a:extLst>
                    <a:ext uri="{9D8B030D-6E8A-4147-A177-3AD203B41FA5}">
                      <a16:colId xmlns:a16="http://schemas.microsoft.com/office/drawing/2014/main" val="2965156699"/>
                    </a:ext>
                  </a:extLst>
                </a:gridCol>
                <a:gridCol w="1016000">
                  <a:extLst>
                    <a:ext uri="{9D8B030D-6E8A-4147-A177-3AD203B41FA5}">
                      <a16:colId xmlns:a16="http://schemas.microsoft.com/office/drawing/2014/main" val="217644726"/>
                    </a:ext>
                  </a:extLst>
                </a:gridCol>
                <a:gridCol w="1016000">
                  <a:extLst>
                    <a:ext uri="{9D8B030D-6E8A-4147-A177-3AD203B41FA5}">
                      <a16:colId xmlns:a16="http://schemas.microsoft.com/office/drawing/2014/main" val="718859727"/>
                    </a:ext>
                  </a:extLst>
                </a:gridCol>
                <a:gridCol w="1016000">
                  <a:extLst>
                    <a:ext uri="{9D8B030D-6E8A-4147-A177-3AD203B41FA5}">
                      <a16:colId xmlns:a16="http://schemas.microsoft.com/office/drawing/2014/main" val="339882858"/>
                    </a:ext>
                  </a:extLst>
                </a:gridCol>
                <a:gridCol w="1016000">
                  <a:extLst>
                    <a:ext uri="{9D8B030D-6E8A-4147-A177-3AD203B41FA5}">
                      <a16:colId xmlns:a16="http://schemas.microsoft.com/office/drawing/2014/main" val="836098461"/>
                    </a:ext>
                  </a:extLst>
                </a:gridCol>
              </a:tblGrid>
              <a:tr h="37084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46022701"/>
                  </a:ext>
                </a:extLst>
              </a:tr>
            </a:tbl>
          </a:graphicData>
        </a:graphic>
      </p:graphicFrame>
      <p:cxnSp>
        <p:nvCxnSpPr>
          <p:cNvPr id="5" name="Straight Arrow Connector 4">
            <a:extLst>
              <a:ext uri="{FF2B5EF4-FFF2-40B4-BE49-F238E27FC236}">
                <a16:creationId xmlns:a16="http://schemas.microsoft.com/office/drawing/2014/main" id="{AD806181-8C9E-4134-A9CB-AD311F890937}"/>
              </a:ext>
            </a:extLst>
          </p:cNvPr>
          <p:cNvCxnSpPr/>
          <p:nvPr/>
        </p:nvCxnSpPr>
        <p:spPr>
          <a:xfrm>
            <a:off x="1113905" y="4915593"/>
            <a:ext cx="387928" cy="1330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7F218EF8-4100-4707-95D3-EFF9B8F32F1B}"/>
              </a:ext>
            </a:extLst>
          </p:cNvPr>
          <p:cNvSpPr txBox="1"/>
          <p:nvPr/>
        </p:nvSpPr>
        <p:spPr>
          <a:xfrm>
            <a:off x="552084" y="4494414"/>
            <a:ext cx="1123641" cy="369332"/>
          </a:xfrm>
          <a:prstGeom prst="rect">
            <a:avLst/>
          </a:prstGeom>
          <a:noFill/>
        </p:spPr>
        <p:txBody>
          <a:bodyPr wrap="none" rtlCol="0">
            <a:spAutoFit/>
          </a:bodyPr>
          <a:lstStyle/>
          <a:p>
            <a:r>
              <a:rPr lang="en-US" dirty="0" err="1"/>
              <a:t>hashTable</a:t>
            </a:r>
            <a:endParaRPr lang="en-US" dirty="0"/>
          </a:p>
        </p:txBody>
      </p:sp>
      <p:sp>
        <p:nvSpPr>
          <p:cNvPr id="7" name="TextBox 6">
            <a:extLst>
              <a:ext uri="{FF2B5EF4-FFF2-40B4-BE49-F238E27FC236}">
                <a16:creationId xmlns:a16="http://schemas.microsoft.com/office/drawing/2014/main" id="{F457244A-0365-4465-8488-FDCF3F7B95E2}"/>
              </a:ext>
            </a:extLst>
          </p:cNvPr>
          <p:cNvSpPr txBox="1"/>
          <p:nvPr/>
        </p:nvSpPr>
        <p:spPr>
          <a:xfrm>
            <a:off x="1965225" y="4739454"/>
            <a:ext cx="301686" cy="369332"/>
          </a:xfrm>
          <a:prstGeom prst="rect">
            <a:avLst/>
          </a:prstGeom>
          <a:noFill/>
        </p:spPr>
        <p:txBody>
          <a:bodyPr wrap="none" rtlCol="0">
            <a:spAutoFit/>
          </a:bodyPr>
          <a:lstStyle/>
          <a:p>
            <a:r>
              <a:rPr lang="en-US" dirty="0"/>
              <a:t>0</a:t>
            </a:r>
          </a:p>
        </p:txBody>
      </p:sp>
      <p:sp>
        <p:nvSpPr>
          <p:cNvPr id="12" name="TextBox 11">
            <a:extLst>
              <a:ext uri="{FF2B5EF4-FFF2-40B4-BE49-F238E27FC236}">
                <a16:creationId xmlns:a16="http://schemas.microsoft.com/office/drawing/2014/main" id="{9AAFDC82-FB73-4ED9-9544-6F43CE4C677E}"/>
              </a:ext>
            </a:extLst>
          </p:cNvPr>
          <p:cNvSpPr txBox="1"/>
          <p:nvPr/>
        </p:nvSpPr>
        <p:spPr>
          <a:xfrm>
            <a:off x="8733694" y="4730927"/>
            <a:ext cx="1326838" cy="369332"/>
          </a:xfrm>
          <a:prstGeom prst="rect">
            <a:avLst/>
          </a:prstGeom>
          <a:noFill/>
        </p:spPr>
        <p:txBody>
          <a:bodyPr wrap="none" rtlCol="0">
            <a:spAutoFit/>
          </a:bodyPr>
          <a:lstStyle/>
          <a:p>
            <a:r>
              <a:rPr lang="en-US" dirty="0"/>
              <a:t>Table_size-1</a:t>
            </a:r>
          </a:p>
        </p:txBody>
      </p:sp>
      <p:sp>
        <p:nvSpPr>
          <p:cNvPr id="8" name="TextBox 7">
            <a:extLst>
              <a:ext uri="{FF2B5EF4-FFF2-40B4-BE49-F238E27FC236}">
                <a16:creationId xmlns:a16="http://schemas.microsoft.com/office/drawing/2014/main" id="{519455A1-51FB-4F7A-AF5F-FB3EB27D175B}"/>
              </a:ext>
            </a:extLst>
          </p:cNvPr>
          <p:cNvSpPr txBox="1"/>
          <p:nvPr/>
        </p:nvSpPr>
        <p:spPr>
          <a:xfrm>
            <a:off x="3247833" y="6361629"/>
            <a:ext cx="1813766" cy="369332"/>
          </a:xfrm>
          <a:prstGeom prst="rect">
            <a:avLst/>
          </a:prstGeom>
          <a:noFill/>
        </p:spPr>
        <p:txBody>
          <a:bodyPr wrap="none" rtlCol="0">
            <a:spAutoFit/>
          </a:bodyPr>
          <a:lstStyle/>
          <a:p>
            <a:r>
              <a:rPr lang="en-US" dirty="0"/>
              <a:t>index = hash(key)</a:t>
            </a:r>
          </a:p>
        </p:txBody>
      </p:sp>
      <p:cxnSp>
        <p:nvCxnSpPr>
          <p:cNvPr id="13" name="Straight Arrow Connector 12">
            <a:extLst>
              <a:ext uri="{FF2B5EF4-FFF2-40B4-BE49-F238E27FC236}">
                <a16:creationId xmlns:a16="http://schemas.microsoft.com/office/drawing/2014/main" id="{2BF32E5E-256C-4287-B923-B2BF0D89C80D}"/>
              </a:ext>
            </a:extLst>
          </p:cNvPr>
          <p:cNvCxnSpPr>
            <a:cxnSpLocks/>
          </p:cNvCxnSpPr>
          <p:nvPr/>
        </p:nvCxnSpPr>
        <p:spPr>
          <a:xfrm flipV="1">
            <a:off x="3818313" y="6142694"/>
            <a:ext cx="1740131" cy="27930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5" name="Left Brace 14">
            <a:extLst>
              <a:ext uri="{FF2B5EF4-FFF2-40B4-BE49-F238E27FC236}">
                <a16:creationId xmlns:a16="http://schemas.microsoft.com/office/drawing/2014/main" id="{60C1E2C0-DB3A-43BC-B283-CAFE133EF1D7}"/>
              </a:ext>
            </a:extLst>
          </p:cNvPr>
          <p:cNvSpPr/>
          <p:nvPr/>
        </p:nvSpPr>
        <p:spPr>
          <a:xfrm rot="16200000">
            <a:off x="5323488" y="1848192"/>
            <a:ext cx="704516" cy="8170486"/>
          </a:xfrm>
          <a:prstGeom prst="leftBrace">
            <a:avLst>
              <a:gd name="adj1" fmla="val 8333"/>
              <a:gd name="adj2" fmla="val 51792"/>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406233986"/>
      </p:ext>
    </p:extLst>
  </p:cSld>
  <p:clrMapOvr>
    <a:masterClrMapping/>
  </p:clrMapOvr>
  <p:transition spd="med" advTm="63896"/>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2" grpId="0"/>
      <p:bldP spid="8" grpId="0"/>
      <p:bldP spid="1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Number Placeholder 4">
            <a:extLst>
              <a:ext uri="{FF2B5EF4-FFF2-40B4-BE49-F238E27FC236}">
                <a16:creationId xmlns:a16="http://schemas.microsoft.com/office/drawing/2014/main" id="{B4842622-FEF9-420F-9653-14FA4F7FE108}"/>
              </a:ext>
            </a:extLst>
          </p:cNvPr>
          <p:cNvSpPr>
            <a:spLocks noGrp="1"/>
          </p:cNvSpPr>
          <p:nvPr>
            <p:ph type="sldNum" sz="quarter" idx="11"/>
          </p:nvPr>
        </p:nvSpPr>
        <p:spPr>
          <a:noFill/>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fld id="{2ABB4903-B94A-4D17-A4B5-D539CCC72428}" type="slidenum">
              <a:rPr lang="en-US" altLang="en-US" sz="1400"/>
              <a:pPr>
                <a:spcBef>
                  <a:spcPct val="0"/>
                </a:spcBef>
                <a:buClrTx/>
                <a:buSzTx/>
                <a:buFontTx/>
                <a:buNone/>
              </a:pPr>
              <a:t>7</a:t>
            </a:fld>
            <a:endParaRPr lang="en-US" altLang="en-US" sz="1400"/>
          </a:p>
        </p:txBody>
      </p:sp>
      <p:sp>
        <p:nvSpPr>
          <p:cNvPr id="9219" name="Rectangle 2">
            <a:extLst>
              <a:ext uri="{FF2B5EF4-FFF2-40B4-BE49-F238E27FC236}">
                <a16:creationId xmlns:a16="http://schemas.microsoft.com/office/drawing/2014/main" id="{B8EBE70C-FF0E-443C-A255-109787E92DA5}"/>
              </a:ext>
            </a:extLst>
          </p:cNvPr>
          <p:cNvSpPr>
            <a:spLocks noGrp="1" noChangeArrowheads="1"/>
          </p:cNvSpPr>
          <p:nvPr>
            <p:ph type="title"/>
          </p:nvPr>
        </p:nvSpPr>
        <p:spPr>
          <a:xfrm>
            <a:off x="2209800" y="285750"/>
            <a:ext cx="8153400" cy="634192"/>
          </a:xfrm>
        </p:spPr>
        <p:txBody>
          <a:bodyPr>
            <a:normAutofit fontScale="90000"/>
          </a:bodyPr>
          <a:lstStyle/>
          <a:p>
            <a:r>
              <a:rPr lang="en-US" altLang="en-US" dirty="0"/>
              <a:t>Hash Function and Hash Codes </a:t>
            </a:r>
          </a:p>
        </p:txBody>
      </p:sp>
      <p:sp>
        <p:nvSpPr>
          <p:cNvPr id="9220" name="Rectangle 4">
            <a:extLst>
              <a:ext uri="{FF2B5EF4-FFF2-40B4-BE49-F238E27FC236}">
                <a16:creationId xmlns:a16="http://schemas.microsoft.com/office/drawing/2014/main" id="{900046AF-382C-4A5E-B53C-7DCC63412316}"/>
              </a:ext>
            </a:extLst>
          </p:cNvPr>
          <p:cNvSpPr>
            <a:spLocks noChangeArrowheads="1"/>
          </p:cNvSpPr>
          <p:nvPr/>
        </p:nvSpPr>
        <p:spPr bwMode="auto">
          <a:xfrm>
            <a:off x="1524001" y="2760019"/>
            <a:ext cx="18473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p>
        </p:txBody>
      </p:sp>
      <p:sp>
        <p:nvSpPr>
          <p:cNvPr id="9221" name="Rectangle 5">
            <a:extLst>
              <a:ext uri="{FF2B5EF4-FFF2-40B4-BE49-F238E27FC236}">
                <a16:creationId xmlns:a16="http://schemas.microsoft.com/office/drawing/2014/main" id="{3B520188-8A9F-4CE3-8151-7DC5EBED8BAB}"/>
              </a:ext>
            </a:extLst>
          </p:cNvPr>
          <p:cNvSpPr>
            <a:spLocks noChangeArrowheads="1"/>
          </p:cNvSpPr>
          <p:nvPr/>
        </p:nvSpPr>
        <p:spPr bwMode="auto">
          <a:xfrm>
            <a:off x="1524001" y="2760019"/>
            <a:ext cx="18473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p>
        </p:txBody>
      </p:sp>
      <p:sp>
        <p:nvSpPr>
          <p:cNvPr id="9222" name="Text Box 6">
            <a:extLst>
              <a:ext uri="{FF2B5EF4-FFF2-40B4-BE49-F238E27FC236}">
                <a16:creationId xmlns:a16="http://schemas.microsoft.com/office/drawing/2014/main" id="{9CA202C3-503D-4626-B272-2FAAF1BABD6A}"/>
              </a:ext>
            </a:extLst>
          </p:cNvPr>
          <p:cNvSpPr txBox="1">
            <a:spLocks noChangeArrowheads="1"/>
          </p:cNvSpPr>
          <p:nvPr/>
        </p:nvSpPr>
        <p:spPr bwMode="auto">
          <a:xfrm>
            <a:off x="1790700" y="898097"/>
            <a:ext cx="8610600"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2400" dirty="0"/>
              <a:t>A typical hash function:</a:t>
            </a:r>
          </a:p>
          <a:p>
            <a:pPr>
              <a:spcBef>
                <a:spcPct val="0"/>
              </a:spcBef>
              <a:buClrTx/>
              <a:buSzTx/>
              <a:buFont typeface="+mj-lt"/>
              <a:buAutoNum type="arabicPeriod"/>
            </a:pPr>
            <a:r>
              <a:rPr lang="en-US" altLang="en-US" sz="2400" dirty="0"/>
              <a:t> first converts a search key to an integer value called a </a:t>
            </a:r>
            <a:r>
              <a:rPr lang="en-US" altLang="en-US" sz="2400" i="1" dirty="0"/>
              <a:t>hash code</a:t>
            </a:r>
            <a:r>
              <a:rPr lang="en-US" altLang="en-US" sz="2400" dirty="0"/>
              <a:t>, </a:t>
            </a:r>
          </a:p>
          <a:p>
            <a:pPr>
              <a:spcBef>
                <a:spcPct val="0"/>
              </a:spcBef>
              <a:buClrTx/>
              <a:buSzTx/>
              <a:buFont typeface="+mj-lt"/>
              <a:buAutoNum type="arabicPeriod"/>
            </a:pPr>
            <a:r>
              <a:rPr lang="en-US" altLang="en-US" sz="2400" dirty="0"/>
              <a:t>Compresses the hash code into an index to the hash table. </a:t>
            </a:r>
          </a:p>
        </p:txBody>
      </p:sp>
      <p:sp>
        <p:nvSpPr>
          <p:cNvPr id="9223" name="Rectangle 8">
            <a:extLst>
              <a:ext uri="{FF2B5EF4-FFF2-40B4-BE49-F238E27FC236}">
                <a16:creationId xmlns:a16="http://schemas.microsoft.com/office/drawing/2014/main" id="{6C297739-D2E8-4CA0-96E5-FC90922A5640}"/>
              </a:ext>
            </a:extLst>
          </p:cNvPr>
          <p:cNvSpPr>
            <a:spLocks noChangeArrowheads="1"/>
          </p:cNvSpPr>
          <p:nvPr/>
        </p:nvSpPr>
        <p:spPr bwMode="auto">
          <a:xfrm>
            <a:off x="1524001" y="1578919"/>
            <a:ext cx="18473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p>
        </p:txBody>
      </p:sp>
      <p:sp>
        <p:nvSpPr>
          <p:cNvPr id="9224" name="Rectangle 10">
            <a:extLst>
              <a:ext uri="{FF2B5EF4-FFF2-40B4-BE49-F238E27FC236}">
                <a16:creationId xmlns:a16="http://schemas.microsoft.com/office/drawing/2014/main" id="{203532BB-AA34-4092-A748-0A5DED10DC12}"/>
              </a:ext>
            </a:extLst>
          </p:cNvPr>
          <p:cNvSpPr>
            <a:spLocks noChangeArrowheads="1"/>
          </p:cNvSpPr>
          <p:nvPr/>
        </p:nvSpPr>
        <p:spPr bwMode="auto">
          <a:xfrm>
            <a:off x="1524001" y="2425057"/>
            <a:ext cx="18473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p>
        </p:txBody>
      </p:sp>
      <p:sp>
        <p:nvSpPr>
          <p:cNvPr id="9225" name="Rectangle 11">
            <a:extLst>
              <a:ext uri="{FF2B5EF4-FFF2-40B4-BE49-F238E27FC236}">
                <a16:creationId xmlns:a16="http://schemas.microsoft.com/office/drawing/2014/main" id="{75E42FFD-DA72-44F1-A6D5-C20DC5D1FF51}"/>
              </a:ext>
            </a:extLst>
          </p:cNvPr>
          <p:cNvSpPr>
            <a:spLocks noChangeArrowheads="1"/>
          </p:cNvSpPr>
          <p:nvPr/>
        </p:nvSpPr>
        <p:spPr bwMode="auto">
          <a:xfrm>
            <a:off x="1524001" y="3971282"/>
            <a:ext cx="18473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p>
        </p:txBody>
      </p:sp>
      <p:pic>
        <p:nvPicPr>
          <p:cNvPr id="9226" name="Picture 11">
            <a:extLst>
              <a:ext uri="{FF2B5EF4-FFF2-40B4-BE49-F238E27FC236}">
                <a16:creationId xmlns:a16="http://schemas.microsoft.com/office/drawing/2014/main" id="{B8308B7A-100E-4526-8FFE-89332DFD9E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24150" y="2815244"/>
            <a:ext cx="6819900" cy="40909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Lst>
        </p:spPr>
      </p:pic>
    </p:spTree>
    <p:extLst>
      <p:ext uri="{BB962C8B-B14F-4D97-AF65-F5344CB8AC3E}">
        <p14:creationId xmlns:p14="http://schemas.microsoft.com/office/powerpoint/2010/main" val="2033018671"/>
      </p:ext>
    </p:extLst>
  </p:cSld>
  <p:clrMapOvr>
    <a:masterClrMapping/>
  </p:clrMapOvr>
  <mc:AlternateContent xmlns:mc="http://schemas.openxmlformats.org/markup-compatibility/2006" xmlns:p14="http://schemas.microsoft.com/office/powerpoint/2010/main">
    <mc:Choice Requires="p14">
      <p:transition spd="slow" p14:dur="2000" advTm="101854"/>
    </mc:Choice>
    <mc:Fallback xmlns="">
      <p:transition spd="slow" advTm="101854"/>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Title 1"/>
          <p:cNvSpPr txBox="1">
            <a:spLocks noGrp="1"/>
          </p:cNvSpPr>
          <p:nvPr>
            <p:ph type="title"/>
          </p:nvPr>
        </p:nvSpPr>
        <p:spPr>
          <a:prstGeom prst="rect">
            <a:avLst/>
          </a:prstGeom>
        </p:spPr>
        <p:txBody>
          <a:bodyPr/>
          <a:lstStyle/>
          <a:p>
            <a:r>
              <a:t>Ideal Hashing</a:t>
            </a:r>
          </a:p>
        </p:txBody>
      </p:sp>
      <p:sp>
        <p:nvSpPr>
          <p:cNvPr id="57" name="Content Placeholder 2"/>
          <p:cNvSpPr txBox="1">
            <a:spLocks noGrp="1"/>
          </p:cNvSpPr>
          <p:nvPr>
            <p:ph type="body" sz="quarter" idx="1"/>
          </p:nvPr>
        </p:nvSpPr>
        <p:spPr>
          <a:prstGeom prst="rect">
            <a:avLst/>
          </a:prstGeom>
        </p:spPr>
        <p:txBody>
          <a:bodyPr/>
          <a:lstStyle>
            <a:lvl1pPr defTabSz="539495">
              <a:defRPr sz="2124"/>
            </a:lvl1pPr>
          </a:lstStyle>
          <a:p>
            <a:r>
              <a:rPr dirty="0"/>
              <a:t>Simple algorithms for the dictionary operations that add and retrieve</a:t>
            </a:r>
          </a:p>
        </p:txBody>
      </p:sp>
      <p:sp>
        <p:nvSpPr>
          <p:cNvPr id="58" name="Algorithm add(key, value)…"/>
          <p:cNvSpPr txBox="1"/>
          <p:nvPr/>
        </p:nvSpPr>
        <p:spPr>
          <a:xfrm>
            <a:off x="1196419" y="2561479"/>
            <a:ext cx="8584399" cy="2107628"/>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pPr eaLnBrk="1" hangingPunct="1">
              <a:lnSpc>
                <a:spcPct val="120000"/>
              </a:lnSpc>
              <a:buFont typeface="Wingdings" pitchFamily="2" charset="2"/>
              <a:buChar char="q"/>
              <a:defRPr/>
            </a:pPr>
            <a:r>
              <a:rPr b="1" i="1" dirty="0">
                <a:latin typeface="Times"/>
                <a:ea typeface="Times"/>
                <a:cs typeface="Times"/>
                <a:sym typeface="Times"/>
              </a:rPr>
              <a:t> </a:t>
            </a:r>
            <a:r>
              <a:rPr lang="en-US" dirty="0">
                <a:solidFill>
                  <a:schemeClr val="tx2"/>
                </a:solidFill>
              </a:rPr>
              <a:t>put</a:t>
            </a:r>
            <a:r>
              <a:rPr lang="en-US" dirty="0"/>
              <a:t>(k, v): </a:t>
            </a:r>
          </a:p>
          <a:p>
            <a:pPr eaLnBrk="1" hangingPunct="1">
              <a:lnSpc>
                <a:spcPct val="120000"/>
              </a:lnSpc>
              <a:defRPr/>
            </a:pPr>
            <a:r>
              <a:rPr lang="en-US" dirty="0"/>
              <a:t>insert entry (k, v) into the map M; if key k is not already in M, </a:t>
            </a:r>
          </a:p>
          <a:p>
            <a:pPr eaLnBrk="1" hangingPunct="1">
              <a:lnSpc>
                <a:spcPct val="120000"/>
              </a:lnSpc>
              <a:defRPr/>
            </a:pPr>
            <a:r>
              <a:rPr lang="en-US" dirty="0"/>
              <a:t>then return </a:t>
            </a:r>
            <a:r>
              <a:rPr lang="en-US" dirty="0">
                <a:solidFill>
                  <a:srgbClr val="000000"/>
                </a:solidFill>
              </a:rPr>
              <a:t>null</a:t>
            </a:r>
            <a:r>
              <a:rPr lang="en-US" dirty="0"/>
              <a:t>; else, return old value associated with k</a:t>
            </a:r>
          </a:p>
          <a:p>
            <a:pPr marR="1106828" defTabSz="457200">
              <a:spcBef>
                <a:spcPts val="600"/>
              </a:spcBef>
              <a:defRPr sz="1800"/>
            </a:pPr>
            <a:endParaRPr lang="en-US" b="1" dirty="0"/>
          </a:p>
          <a:p>
            <a:pPr marR="1106828" defTabSz="457200">
              <a:spcBef>
                <a:spcPts val="600"/>
              </a:spcBef>
              <a:defRPr sz="1800"/>
            </a:pPr>
            <a:endParaRPr lang="en-US" b="1" dirty="0"/>
          </a:p>
          <a:p>
            <a:pPr eaLnBrk="1" hangingPunct="1">
              <a:lnSpc>
                <a:spcPct val="120000"/>
              </a:lnSpc>
              <a:buFont typeface="Wingdings" pitchFamily="2" charset="2"/>
              <a:buChar char="q"/>
              <a:defRPr/>
            </a:pPr>
            <a:r>
              <a:rPr lang="en-US" dirty="0">
                <a:solidFill>
                  <a:schemeClr val="tx2"/>
                </a:solidFill>
              </a:rPr>
              <a:t>get</a:t>
            </a:r>
            <a:r>
              <a:rPr lang="en-US" dirty="0"/>
              <a:t>(k): if the map M has an entry with key k, return its associated value; else, return null </a:t>
            </a:r>
          </a:p>
        </p:txBody>
      </p:sp>
    </p:spTree>
    <p:extLst>
      <p:ext uri="{BB962C8B-B14F-4D97-AF65-F5344CB8AC3E}">
        <p14:creationId xmlns:p14="http://schemas.microsoft.com/office/powerpoint/2010/main" val="1338202266"/>
      </p:ext>
    </p:extLst>
  </p:cSld>
  <p:clrMapOvr>
    <a:masterClrMapping/>
  </p:clrMapOvr>
  <p:transition spd="med" advTm="56425"/>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Footer Placeholder 5"/>
          <p:cNvSpPr>
            <a:spLocks noGrp="1"/>
          </p:cNvSpPr>
          <p:nvPr>
            <p:ph type="ftr"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ahoma" charset="0"/>
                <a:ea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eaLnBrk="1" hangingPunct="1"/>
            <a:r>
              <a:rPr lang="en-US" sz="1400"/>
              <a:t>Hash Tables</a:t>
            </a:r>
          </a:p>
        </p:txBody>
      </p:sp>
      <p:sp>
        <p:nvSpPr>
          <p:cNvPr id="1028" name="Slide Number Placeholder 6"/>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ahoma" charset="0"/>
                <a:ea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eaLnBrk="1" hangingPunct="1"/>
            <a:fld id="{5D54E005-E4B0-604F-8C72-0C64F3BB6FBF}" type="slidenum">
              <a:rPr lang="en-US" sz="1400"/>
              <a:pPr eaLnBrk="1" hangingPunct="1"/>
              <a:t>9</a:t>
            </a:fld>
            <a:endParaRPr lang="en-US" sz="1400"/>
          </a:p>
        </p:txBody>
      </p:sp>
      <p:sp>
        <p:nvSpPr>
          <p:cNvPr id="144386" name="Rectangle 1026"/>
          <p:cNvSpPr>
            <a:spLocks noGrp="1" noChangeArrowheads="1"/>
          </p:cNvSpPr>
          <p:nvPr>
            <p:ph type="title"/>
          </p:nvPr>
        </p:nvSpPr>
        <p:spPr>
          <a:xfrm>
            <a:off x="2133600" y="381000"/>
            <a:ext cx="5715000" cy="1143000"/>
          </a:xfrm>
        </p:spPr>
        <p:txBody>
          <a:bodyPr>
            <a:normAutofit fontScale="90000"/>
          </a:bodyPr>
          <a:lstStyle/>
          <a:p>
            <a:pPr eaLnBrk="1" hangingPunct="1">
              <a:defRPr/>
            </a:pPr>
            <a:r>
              <a:rPr lang="en-US" dirty="0">
                <a:ea typeface="+mj-ea"/>
              </a:rPr>
              <a:t>Hash Functions and Hash Tables</a:t>
            </a:r>
          </a:p>
        </p:txBody>
      </p:sp>
      <p:sp>
        <p:nvSpPr>
          <p:cNvPr id="1030" name="Rectangle 1027" descr="Rectangle: Click to edit Master text styles&#10;Second level&#10;Third level&#10;Fourth level&#10;Fifth level"/>
          <p:cNvSpPr>
            <a:spLocks noGrp="1" noChangeArrowheads="1"/>
          </p:cNvSpPr>
          <p:nvPr>
            <p:ph type="body" sz="half" idx="1"/>
          </p:nvPr>
        </p:nvSpPr>
        <p:spPr>
          <a:xfrm>
            <a:off x="2209800" y="1676400"/>
            <a:ext cx="8001000" cy="2590800"/>
          </a:xfrm>
        </p:spPr>
        <p:txBody>
          <a:bodyPr/>
          <a:lstStyle/>
          <a:p>
            <a:pPr eaLnBrk="1" hangingPunct="1"/>
            <a:r>
              <a:rPr lang="en-US" sz="2400">
                <a:latin typeface="Tahoma" charset="0"/>
              </a:rPr>
              <a:t>A </a:t>
            </a:r>
            <a:r>
              <a:rPr lang="en-US" sz="2400">
                <a:solidFill>
                  <a:schemeClr val="tx2"/>
                </a:solidFill>
                <a:latin typeface="Tahoma" charset="0"/>
              </a:rPr>
              <a:t>hash function</a:t>
            </a:r>
            <a:r>
              <a:rPr lang="en-US" sz="2400">
                <a:latin typeface="Tahoma" charset="0"/>
              </a:rPr>
              <a:t> </a:t>
            </a:r>
            <a:r>
              <a:rPr lang="en-US" sz="2400" b="1" i="1">
                <a:latin typeface="Times New Roman" charset="0"/>
              </a:rPr>
              <a:t>h</a:t>
            </a:r>
            <a:r>
              <a:rPr lang="en-US" sz="2400">
                <a:latin typeface="Tahoma" charset="0"/>
              </a:rPr>
              <a:t> maps keys of a given type to integers in a fixed interval </a:t>
            </a:r>
            <a:r>
              <a:rPr lang="en-US" sz="2400">
                <a:latin typeface="Times New Roman" charset="0"/>
              </a:rPr>
              <a:t>[0, </a:t>
            </a:r>
            <a:r>
              <a:rPr lang="en-US" sz="2400" b="1" i="1">
                <a:latin typeface="Times New Roman" charset="0"/>
              </a:rPr>
              <a:t>N</a:t>
            </a:r>
            <a:r>
              <a:rPr lang="en-US" sz="2400" b="1" i="1">
                <a:latin typeface="Symbol" charset="0"/>
              </a:rPr>
              <a:t> </a:t>
            </a:r>
            <a:r>
              <a:rPr lang="en-US" sz="2400">
                <a:latin typeface="Symbol" charset="0"/>
              </a:rPr>
              <a:t>- </a:t>
            </a:r>
            <a:r>
              <a:rPr lang="en-US" sz="2400">
                <a:latin typeface="Times New Roman" charset="0"/>
              </a:rPr>
              <a:t>1]</a:t>
            </a:r>
          </a:p>
          <a:p>
            <a:pPr eaLnBrk="1" hangingPunct="1"/>
            <a:r>
              <a:rPr lang="en-US" sz="2400">
                <a:latin typeface="Verdana" charset="0"/>
              </a:rPr>
              <a:t>Example:</a:t>
            </a:r>
            <a:br>
              <a:rPr lang="en-US" sz="2400">
                <a:latin typeface="Verdana" charset="0"/>
              </a:rPr>
            </a:br>
            <a:r>
              <a:rPr lang="en-US" sz="2400">
                <a:latin typeface="Verdana" charset="0"/>
              </a:rPr>
              <a:t>	</a:t>
            </a:r>
            <a:r>
              <a:rPr lang="en-US" sz="2400" b="1" i="1">
                <a:latin typeface="Times New Roman" charset="0"/>
              </a:rPr>
              <a:t>h</a:t>
            </a:r>
            <a:r>
              <a:rPr lang="en-US" sz="2400">
                <a:latin typeface="Times New Roman" charset="0"/>
              </a:rPr>
              <a:t>(</a:t>
            </a:r>
            <a:r>
              <a:rPr lang="en-US" sz="2400" b="1" i="1">
                <a:latin typeface="Times New Roman" charset="0"/>
              </a:rPr>
              <a:t>x</a:t>
            </a:r>
            <a:r>
              <a:rPr lang="en-US" sz="2400">
                <a:latin typeface="Times New Roman" charset="0"/>
              </a:rPr>
              <a:t>) </a:t>
            </a:r>
            <a:r>
              <a:rPr lang="en-US" sz="2400">
                <a:latin typeface="Symbol" charset="0"/>
              </a:rPr>
              <a:t>=</a:t>
            </a:r>
            <a:r>
              <a:rPr lang="en-US" sz="2400">
                <a:latin typeface="Times New Roman" charset="0"/>
              </a:rPr>
              <a:t> </a:t>
            </a:r>
            <a:r>
              <a:rPr lang="en-US" sz="2400" b="1" i="1">
                <a:latin typeface="Times New Roman" charset="0"/>
              </a:rPr>
              <a:t>x</a:t>
            </a:r>
            <a:r>
              <a:rPr lang="en-US" sz="2400">
                <a:latin typeface="Times New Roman" charset="0"/>
              </a:rPr>
              <a:t> mod </a:t>
            </a:r>
            <a:r>
              <a:rPr lang="en-US" sz="2400" b="1" i="1">
                <a:latin typeface="Times New Roman" charset="0"/>
              </a:rPr>
              <a:t>N</a:t>
            </a:r>
            <a:br>
              <a:rPr lang="en-US" sz="2400" b="1" i="1">
                <a:latin typeface="Times New Roman" charset="0"/>
              </a:rPr>
            </a:br>
            <a:r>
              <a:rPr lang="en-US" sz="2400">
                <a:latin typeface="Verdana" charset="0"/>
              </a:rPr>
              <a:t>is a hash function for integer keys</a:t>
            </a:r>
          </a:p>
          <a:p>
            <a:pPr eaLnBrk="1" hangingPunct="1"/>
            <a:r>
              <a:rPr lang="en-US" sz="2400">
                <a:latin typeface="Verdana" charset="0"/>
              </a:rPr>
              <a:t>The integer </a:t>
            </a:r>
            <a:r>
              <a:rPr lang="en-US" sz="2400" b="1" i="1">
                <a:latin typeface="Times New Roman" charset="0"/>
              </a:rPr>
              <a:t>h</a:t>
            </a:r>
            <a:r>
              <a:rPr lang="en-US" sz="2400">
                <a:latin typeface="Times New Roman" charset="0"/>
              </a:rPr>
              <a:t>(</a:t>
            </a:r>
            <a:r>
              <a:rPr lang="en-US" sz="2400" b="1" i="1">
                <a:latin typeface="Times New Roman" charset="0"/>
              </a:rPr>
              <a:t>x</a:t>
            </a:r>
            <a:r>
              <a:rPr lang="en-US" sz="2400">
                <a:latin typeface="Times New Roman" charset="0"/>
              </a:rPr>
              <a:t>)</a:t>
            </a:r>
            <a:r>
              <a:rPr lang="en-US" sz="2400">
                <a:latin typeface="Verdana" charset="0"/>
              </a:rPr>
              <a:t> is called the </a:t>
            </a:r>
            <a:r>
              <a:rPr lang="en-US" sz="2400">
                <a:solidFill>
                  <a:schemeClr val="tx2"/>
                </a:solidFill>
                <a:latin typeface="Verdana" charset="0"/>
              </a:rPr>
              <a:t>hash value</a:t>
            </a:r>
            <a:r>
              <a:rPr lang="en-US" sz="2400">
                <a:latin typeface="Verdana" charset="0"/>
              </a:rPr>
              <a:t> of key </a:t>
            </a:r>
            <a:r>
              <a:rPr lang="en-US" sz="2400" b="1" i="1">
                <a:latin typeface="Times New Roman" charset="0"/>
              </a:rPr>
              <a:t>x</a:t>
            </a:r>
          </a:p>
        </p:txBody>
      </p:sp>
      <p:sp>
        <p:nvSpPr>
          <p:cNvPr id="1031" name="Rectangle 1028" descr="Rectangle: Click to edit Master text styles&#10;Second level&#10;Third level&#10;Fourth level&#10;Fifth level"/>
          <p:cNvSpPr>
            <a:spLocks noGrp="1" noChangeArrowheads="1"/>
          </p:cNvSpPr>
          <p:nvPr>
            <p:ph type="body" sz="half" idx="2"/>
          </p:nvPr>
        </p:nvSpPr>
        <p:spPr>
          <a:xfrm>
            <a:off x="2209800" y="4191000"/>
            <a:ext cx="7848600" cy="1981200"/>
          </a:xfrm>
        </p:spPr>
        <p:txBody>
          <a:bodyPr>
            <a:normAutofit lnSpcReduction="10000"/>
          </a:bodyPr>
          <a:lstStyle/>
          <a:p>
            <a:pPr eaLnBrk="1" hangingPunct="1"/>
            <a:r>
              <a:rPr lang="en-US" sz="2400">
                <a:latin typeface="Verdana" charset="0"/>
              </a:rPr>
              <a:t>A </a:t>
            </a:r>
            <a:r>
              <a:rPr lang="en-US" sz="2400">
                <a:solidFill>
                  <a:schemeClr val="tx2"/>
                </a:solidFill>
                <a:latin typeface="Verdana" charset="0"/>
              </a:rPr>
              <a:t>hash table</a:t>
            </a:r>
            <a:r>
              <a:rPr lang="en-US" sz="2400">
                <a:latin typeface="Verdana" charset="0"/>
              </a:rPr>
              <a:t> for a given key type consists of</a:t>
            </a:r>
          </a:p>
          <a:p>
            <a:pPr lvl="1" eaLnBrk="1" hangingPunct="1"/>
            <a:r>
              <a:rPr lang="en-US">
                <a:latin typeface="Verdana" charset="0"/>
              </a:rPr>
              <a:t>Hash function </a:t>
            </a:r>
            <a:r>
              <a:rPr lang="en-US" b="1" i="1">
                <a:latin typeface="Times New Roman" charset="0"/>
              </a:rPr>
              <a:t>h</a:t>
            </a:r>
            <a:endParaRPr lang="en-US">
              <a:latin typeface="Tahoma" charset="0"/>
            </a:endParaRPr>
          </a:p>
          <a:p>
            <a:pPr lvl="1" eaLnBrk="1" hangingPunct="1"/>
            <a:r>
              <a:rPr lang="en-US">
                <a:latin typeface="Tahoma" charset="0"/>
              </a:rPr>
              <a:t>Array (called table) of size </a:t>
            </a:r>
            <a:r>
              <a:rPr lang="en-US" b="1" i="1">
                <a:latin typeface="Times New Roman" charset="0"/>
              </a:rPr>
              <a:t>N</a:t>
            </a:r>
          </a:p>
          <a:p>
            <a:pPr eaLnBrk="1" hangingPunct="1"/>
            <a:r>
              <a:rPr lang="en-US" sz="2400">
                <a:latin typeface="Tahoma" charset="0"/>
              </a:rPr>
              <a:t>When implementing a map with a hash table, the goal is to store item </a:t>
            </a:r>
            <a:r>
              <a:rPr lang="en-US" sz="2400">
                <a:latin typeface="Times New Roman" charset="0"/>
              </a:rPr>
              <a:t>(</a:t>
            </a:r>
            <a:r>
              <a:rPr lang="en-US" sz="2400" b="1" i="1">
                <a:latin typeface="Times New Roman" charset="0"/>
              </a:rPr>
              <a:t>k</a:t>
            </a:r>
            <a:r>
              <a:rPr lang="en-US" sz="2400">
                <a:latin typeface="Times New Roman" charset="0"/>
              </a:rPr>
              <a:t>, </a:t>
            </a:r>
            <a:r>
              <a:rPr lang="en-US" sz="2400" b="1" i="1">
                <a:latin typeface="Times New Roman" charset="0"/>
              </a:rPr>
              <a:t>o</a:t>
            </a:r>
            <a:r>
              <a:rPr lang="en-US" sz="2400">
                <a:latin typeface="Times New Roman" charset="0"/>
              </a:rPr>
              <a:t>)</a:t>
            </a:r>
            <a:r>
              <a:rPr lang="en-US" sz="2400">
                <a:latin typeface="Tahoma" charset="0"/>
              </a:rPr>
              <a:t> at index </a:t>
            </a:r>
            <a:r>
              <a:rPr lang="en-US" sz="2400" b="1" i="1">
                <a:latin typeface="Times New Roman" charset="0"/>
              </a:rPr>
              <a:t>i</a:t>
            </a:r>
            <a:r>
              <a:rPr lang="en-US" sz="2400">
                <a:latin typeface="Times New Roman" charset="0"/>
              </a:rPr>
              <a:t> </a:t>
            </a:r>
            <a:r>
              <a:rPr lang="en-US" sz="2400">
                <a:latin typeface="Symbol" charset="0"/>
              </a:rPr>
              <a:t>=</a:t>
            </a:r>
            <a:r>
              <a:rPr lang="en-US" sz="2400">
                <a:latin typeface="Times New Roman" charset="0"/>
              </a:rPr>
              <a:t> </a:t>
            </a:r>
            <a:r>
              <a:rPr lang="en-US" sz="2400" b="1" i="1">
                <a:latin typeface="Times New Roman" charset="0"/>
              </a:rPr>
              <a:t>h</a:t>
            </a:r>
            <a:r>
              <a:rPr lang="en-US" sz="2400">
                <a:latin typeface="Times New Roman" charset="0"/>
              </a:rPr>
              <a:t>(</a:t>
            </a:r>
            <a:r>
              <a:rPr lang="en-US" sz="2400" b="1" i="1">
                <a:latin typeface="Times New Roman" charset="0"/>
              </a:rPr>
              <a:t>k</a:t>
            </a:r>
            <a:r>
              <a:rPr lang="en-US" sz="2400">
                <a:latin typeface="Times New Roman" charset="0"/>
              </a:rPr>
              <a:t>)</a:t>
            </a:r>
            <a:endParaRPr lang="en-US">
              <a:latin typeface="Verdana" charset="0"/>
            </a:endParaRPr>
          </a:p>
        </p:txBody>
      </p:sp>
      <p:graphicFrame>
        <p:nvGraphicFramePr>
          <p:cNvPr id="1026" name="Object 1030"/>
          <p:cNvGraphicFramePr>
            <a:graphicFrameLocks noChangeAspect="1"/>
          </p:cNvGraphicFramePr>
          <p:nvPr/>
        </p:nvGraphicFramePr>
        <p:xfrm>
          <a:off x="8281988" y="130176"/>
          <a:ext cx="1928812" cy="1622425"/>
        </p:xfrm>
        <a:graphic>
          <a:graphicData uri="http://schemas.openxmlformats.org/presentationml/2006/ole">
            <mc:AlternateContent xmlns:mc="http://schemas.openxmlformats.org/markup-compatibility/2006">
              <mc:Choice xmlns:v="urn:schemas-microsoft-com:vml" Requires="v">
                <p:oleObj spid="_x0000_s1035" name="Clip" r:id="rId3" imgW="4674960" imgH="3934080" progId="MS_ClipArt_Gallery.2">
                  <p:embed/>
                </p:oleObj>
              </mc:Choice>
              <mc:Fallback>
                <p:oleObj name="Clip" r:id="rId3" imgW="4674960" imgH="3934080" progId="MS_ClipArt_Gallery.2">
                  <p:embed/>
                  <p:pic>
                    <p:nvPicPr>
                      <p:cNvPr id="1026" name="Object 103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81988" y="130176"/>
                        <a:ext cx="1928812" cy="1622425"/>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1562</TotalTime>
  <Words>3027</Words>
  <Application>Microsoft Office PowerPoint</Application>
  <PresentationFormat>Widescreen</PresentationFormat>
  <Paragraphs>382</Paragraphs>
  <Slides>39</Slides>
  <Notes>34</Notes>
  <HiddenSlides>0</HiddenSlides>
  <MMClips>0</MMClips>
  <ScaleCrop>false</ScaleCrop>
  <HeadingPairs>
    <vt:vector size="8" baseType="variant">
      <vt:variant>
        <vt:lpstr>Fonts Used</vt:lpstr>
      </vt:variant>
      <vt:variant>
        <vt:i4>14</vt:i4>
      </vt:variant>
      <vt:variant>
        <vt:lpstr>Theme</vt:lpstr>
      </vt:variant>
      <vt:variant>
        <vt:i4>1</vt:i4>
      </vt:variant>
      <vt:variant>
        <vt:lpstr>Embedded OLE Servers</vt:lpstr>
      </vt:variant>
      <vt:variant>
        <vt:i4>2</vt:i4>
      </vt:variant>
      <vt:variant>
        <vt:lpstr>Slide Titles</vt:lpstr>
      </vt:variant>
      <vt:variant>
        <vt:i4>39</vt:i4>
      </vt:variant>
    </vt:vector>
  </HeadingPairs>
  <TitlesOfParts>
    <vt:vector size="56" baseType="lpstr">
      <vt:lpstr>Arial</vt:lpstr>
      <vt:lpstr>Calibri</vt:lpstr>
      <vt:lpstr>Calibri Light</vt:lpstr>
      <vt:lpstr>Cambria Math</vt:lpstr>
      <vt:lpstr>Courier New</vt:lpstr>
      <vt:lpstr>Helvetica Neue</vt:lpstr>
      <vt:lpstr>inherit</vt:lpstr>
      <vt:lpstr>Roboto</vt:lpstr>
      <vt:lpstr>Symbol</vt:lpstr>
      <vt:lpstr>Tahoma</vt:lpstr>
      <vt:lpstr>Times</vt:lpstr>
      <vt:lpstr>Times New Roman</vt:lpstr>
      <vt:lpstr>Verdana</vt:lpstr>
      <vt:lpstr>Wingdings</vt:lpstr>
      <vt:lpstr>Office Theme</vt:lpstr>
      <vt:lpstr>Equation</vt:lpstr>
      <vt:lpstr>Clip</vt:lpstr>
      <vt:lpstr>Objectives</vt:lpstr>
      <vt:lpstr>Why Hashing?</vt:lpstr>
      <vt:lpstr>Map </vt:lpstr>
      <vt:lpstr>What Is Hashing?</vt:lpstr>
      <vt:lpstr>More General Kinds of Keys</vt:lpstr>
      <vt:lpstr>Hashing</vt:lpstr>
      <vt:lpstr>Hash Function and Hash Codes </vt:lpstr>
      <vt:lpstr>Ideal Hashing</vt:lpstr>
      <vt:lpstr>Hash Functions and Hash Tables</vt:lpstr>
      <vt:lpstr>Typical Hashing</vt:lpstr>
      <vt:lpstr>Typical Hashing</vt:lpstr>
      <vt:lpstr>Hashing</vt:lpstr>
      <vt:lpstr>Computing Hash Codes</vt:lpstr>
      <vt:lpstr>A hash code for a string</vt:lpstr>
      <vt:lpstr>PowerPoint Presentation</vt:lpstr>
      <vt:lpstr>Hash Code for a Primitive type</vt:lpstr>
      <vt:lpstr>PowerPoint Presentation</vt:lpstr>
      <vt:lpstr>Compressing a Hash Code</vt:lpstr>
      <vt:lpstr>Resolving Collisions</vt:lpstr>
      <vt:lpstr>Resolving Collisions</vt:lpstr>
      <vt:lpstr>Linear Probing</vt:lpstr>
      <vt:lpstr>Linear Probing </vt:lpstr>
      <vt:lpstr>Linear Probing</vt:lpstr>
      <vt:lpstr>Linear Probing</vt:lpstr>
      <vt:lpstr>Clustering</vt:lpstr>
      <vt:lpstr>Open Addressing with Quadratic Probing</vt:lpstr>
      <vt:lpstr>Quadratic Probing</vt:lpstr>
      <vt:lpstr>Open Addressing with Double Hashing</vt:lpstr>
      <vt:lpstr>Double Hashing </vt:lpstr>
      <vt:lpstr>Double Hashing</vt:lpstr>
      <vt:lpstr>Potential Problem with Open Addressing</vt:lpstr>
      <vt:lpstr>Resolving Collisions</vt:lpstr>
      <vt:lpstr>Separate Chaining</vt:lpstr>
      <vt:lpstr>Separate Chaining Animation</vt:lpstr>
      <vt:lpstr>The Efficiency of Hashing</vt:lpstr>
      <vt:lpstr>The Efficiency of Hashing</vt:lpstr>
      <vt:lpstr>The Efficiency of Hashing</vt:lpstr>
      <vt:lpstr>What Constitutes a Good Hash Function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Bahram Zartoshty</dc:creator>
  <cp:lastModifiedBy>Zartoshty, Bahram</cp:lastModifiedBy>
  <cp:revision>95</cp:revision>
  <cp:lastPrinted>2023-04-24T19:59:37Z</cp:lastPrinted>
  <dcterms:created xsi:type="dcterms:W3CDTF">2018-11-27T01:20:15Z</dcterms:created>
  <dcterms:modified xsi:type="dcterms:W3CDTF">2025-04-08T04:17:21Z</dcterms:modified>
</cp:coreProperties>
</file>